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56" r:id="rId2"/>
    <p:sldId id="271" r:id="rId3"/>
    <p:sldId id="375" r:id="rId4"/>
    <p:sldId id="389" r:id="rId5"/>
    <p:sldId id="388" r:id="rId6"/>
  </p:sldIdLst>
  <p:sldSz cx="9144000" cy="6858000" type="screen4x3"/>
  <p:notesSz cx="6797675" cy="9926638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IERENS Eveline" initials="SE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53" autoAdjust="0"/>
    <p:restoredTop sz="75666" autoAdjust="0"/>
  </p:normalViewPr>
  <p:slideViewPr>
    <p:cSldViewPr>
      <p:cViewPr varScale="1">
        <p:scale>
          <a:sx n="73" d="100"/>
          <a:sy n="73" d="100"/>
        </p:scale>
        <p:origin x="132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65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E16B80-23B4-4200-8205-A0B0BF0FB03D}" type="datetimeFigureOut">
              <a:rPr lang="nl-BE" smtClean="0"/>
              <a:t>25/02/2021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AEAC0E-0B14-4ADF-B051-73CD3F9DC5D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469676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61D31B-BA36-4FCE-AD07-248F3D70F227}" type="datetimeFigureOut">
              <a:rPr lang="nl-BE" smtClean="0"/>
              <a:t>25/02/2021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1211B9-A338-4474-8B91-F302CB406A8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232433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1211B9-A338-4474-8B91-F302CB406A82}" type="slidenum">
              <a:rPr lang="nl-BE" smtClean="0"/>
              <a:t>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389831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l-BE" altLang="nl-BE" dirty="0" smtClean="0">
              <a:latin typeface="Arial" pitchFamily="34" charset="0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70D9520-4F46-475F-B54C-C45C29F434ED}" type="slidenum">
              <a:rPr lang="nl-BE" smtClean="0"/>
              <a:pPr>
                <a:defRPr/>
              </a:pPr>
              <a:t>2</a:t>
            </a:fld>
            <a:endParaRPr lang="nl-B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l-BE" altLang="nl-BE" dirty="0" smtClean="0">
              <a:latin typeface="Arial" pitchFamily="34" charset="0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70D9520-4F46-475F-B54C-C45C29F434ED}" type="slidenum">
              <a:rPr lang="nl-BE" smtClean="0"/>
              <a:pPr>
                <a:defRPr/>
              </a:pPr>
              <a:t>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436311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l-BE" altLang="nl-BE" dirty="0" smtClean="0">
              <a:latin typeface="Arial" pitchFamily="34" charset="0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70D9520-4F46-475F-B54C-C45C29F434ED}" type="slidenum">
              <a:rPr lang="nl-BE" smtClean="0"/>
              <a:pPr>
                <a:defRPr/>
              </a:pPr>
              <a:t>4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56900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9210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71600" y="3136900"/>
            <a:ext cx="7704856" cy="449488"/>
          </a:xfrm>
        </p:spPr>
        <p:txBody>
          <a:bodyPr/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3861048"/>
            <a:ext cx="7456488" cy="386399"/>
          </a:xfr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hanks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457200" y="2476500"/>
            <a:ext cx="8305800" cy="723900"/>
          </a:xfrm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err="1" smtClean="0"/>
              <a:t>Bedankt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End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hapter divider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457200" y="2476500"/>
            <a:ext cx="7466013" cy="419100"/>
          </a:xfrm>
        </p:spPr>
        <p:txBody>
          <a:bodyPr anchor="t"/>
          <a:lstStyle>
            <a:lvl1pPr>
              <a:defRPr sz="1800" b="0">
                <a:solidFill>
                  <a:schemeClr val="bg2"/>
                </a:solidFill>
                <a:latin typeface="Verdana"/>
                <a:cs typeface="Verdana"/>
              </a:defRPr>
            </a:lvl1pPr>
          </a:lstStyle>
          <a:p>
            <a:r>
              <a:rPr lang="en-US" dirty="0" smtClean="0"/>
              <a:t>Chapter number</a:t>
            </a:r>
            <a:endParaRPr lang="en-US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57200" y="2895600"/>
            <a:ext cx="7467600" cy="622300"/>
          </a:xfrm>
        </p:spPr>
        <p:txBody>
          <a:bodyPr/>
          <a:lstStyle>
            <a:lvl1pPr marL="0" indent="0">
              <a:buFontTx/>
              <a:buNone/>
              <a:defRPr sz="3600" b="1" baseline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r>
              <a:rPr lang="en-US" dirty="0" smtClean="0"/>
              <a:t>Chapter title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buClrTx/>
              <a:buFont typeface="Lucida Grande"/>
              <a:buChar char="-"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slide (variatio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3886200" cy="4419600"/>
          </a:xfrm>
        </p:spPr>
        <p:txBody>
          <a:bodyPr/>
          <a:lstStyle>
            <a:lvl5pPr>
              <a:buClrTx/>
              <a:buFont typeface="Lucida Grande"/>
              <a:buChar char="-"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0"/>
          </p:nvPr>
        </p:nvSpPr>
        <p:spPr>
          <a:xfrm>
            <a:off x="4800600" y="1219200"/>
            <a:ext cx="3886200" cy="4419600"/>
          </a:xfrm>
        </p:spPr>
        <p:txBody>
          <a:bodyPr/>
          <a:lstStyle>
            <a:lvl5pPr>
              <a:buClrTx/>
              <a:buFont typeface="Lucida Grande"/>
              <a:buChar char="-"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ontent slide for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143000"/>
            <a:ext cx="8229600" cy="4267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 smtClean="0"/>
              <a:t>Klik op het pictogram als u een afbeelding wilt toevoegen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5486400"/>
            <a:ext cx="5486400" cy="347662"/>
          </a:xfrm>
        </p:spPr>
        <p:txBody>
          <a:bodyPr/>
          <a:lstStyle>
            <a:lvl1pPr marL="0" indent="0">
              <a:buNone/>
              <a:defRPr sz="1200" baseline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 dirty="0" smtClean="0"/>
              <a:t>Picture caption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79437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 (no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8229600" cy="4953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 smtClean="0"/>
              <a:t>Klik op het pictogram als u een afbeelding wilt toevoegen</a:t>
            </a:r>
            <a:endParaRPr lang="en-US" noProof="0" dirty="0" smtClean="0"/>
          </a:p>
        </p:txBody>
      </p:sp>
      <p:sp>
        <p:nvSpPr>
          <p:cNvPr id="3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5486400"/>
            <a:ext cx="5486400" cy="347662"/>
          </a:xfrm>
        </p:spPr>
        <p:txBody>
          <a:bodyPr/>
          <a:lstStyle>
            <a:lvl1pPr marL="0" indent="0">
              <a:buNone/>
              <a:defRPr sz="1200" baseline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 dirty="0" smtClean="0"/>
              <a:t>Picture caption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with foot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 18pt</a:t>
            </a:r>
          </a:p>
          <a:p>
            <a:pPr lvl="1"/>
            <a:r>
              <a:rPr lang="en-US" dirty="0"/>
              <a:t>Second level 16pt</a:t>
            </a:r>
          </a:p>
          <a:p>
            <a:pPr lvl="2"/>
            <a:r>
              <a:rPr lang="en-US" dirty="0"/>
              <a:t>Third level 14pt</a:t>
            </a:r>
          </a:p>
          <a:p>
            <a:pPr lvl="3"/>
            <a:r>
              <a:rPr lang="en-US" dirty="0"/>
              <a:t>Fourth level </a:t>
            </a:r>
            <a:r>
              <a:rPr lang="en-US" dirty="0" smtClean="0"/>
              <a:t>12pt</a:t>
            </a:r>
          </a:p>
          <a:p>
            <a:pPr lvl="4"/>
            <a:r>
              <a:rPr lang="en-US" dirty="0" err="1" smtClean="0"/>
              <a:t>Fith</a:t>
            </a:r>
            <a:r>
              <a:rPr lang="en-US" dirty="0" smtClean="0"/>
              <a:t> level 10 pt</a:t>
            </a:r>
          </a:p>
          <a:p>
            <a:pPr lvl="5"/>
            <a:r>
              <a:rPr lang="en-US" dirty="0" smtClean="0"/>
              <a:t> </a:t>
            </a:r>
            <a:r>
              <a:rPr lang="en-US" dirty="0" err="1" smtClean="0"/>
              <a:t>Sixt</a:t>
            </a:r>
            <a:r>
              <a:rPr lang="en-US" dirty="0" smtClean="0"/>
              <a:t> level	</a:t>
            </a:r>
            <a:endParaRPr lang="en-US" dirty="0"/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2362200" y="6324600"/>
            <a:ext cx="63246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noAutofit/>
          </a:bodyPr>
          <a:lstStyle/>
          <a:p>
            <a:pPr algn="r">
              <a:defRPr/>
            </a:pPr>
            <a:endParaRPr lang="en-US" sz="900" dirty="0">
              <a:solidFill>
                <a:schemeClr val="tx2"/>
              </a:solidFill>
              <a:latin typeface="Verdana"/>
              <a:ea typeface="BentonSans-Bold" pitchFamily="-107" charset="0"/>
              <a:cs typeface="Verdana"/>
            </a:endParaRPr>
          </a:p>
        </p:txBody>
      </p:sp>
      <p:pic>
        <p:nvPicPr>
          <p:cNvPr id="6" name="Picture 5" descr="provant_logo_RGB.jp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49900" y="6019800"/>
            <a:ext cx="1836100" cy="5461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 b="1" cap="none">
          <a:solidFill>
            <a:schemeClr val="accent1"/>
          </a:solidFill>
          <a:latin typeface="Verdana"/>
          <a:ea typeface="ＭＳ Ｐゴシック" charset="-128"/>
          <a:cs typeface="Verdana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C10C21"/>
          </a:solidFill>
          <a:latin typeface="BentonSansComp-Medium" pitchFamily="-108" charset="0"/>
          <a:ea typeface="ＭＳ Ｐゴシック" charset="-128"/>
          <a:cs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C10C21"/>
          </a:solidFill>
          <a:latin typeface="BentonSansComp-Medium" pitchFamily="-108" charset="0"/>
          <a:ea typeface="ＭＳ Ｐゴシック" charset="-128"/>
          <a:cs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C10C21"/>
          </a:solidFill>
          <a:latin typeface="BentonSansComp-Medium" pitchFamily="-108" charset="0"/>
          <a:ea typeface="ＭＳ Ｐゴシック" charset="-128"/>
          <a:cs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C10C21"/>
          </a:solidFill>
          <a:latin typeface="BentonSansComp-Medium" pitchFamily="-108" charset="0"/>
          <a:ea typeface="ＭＳ Ｐゴシック" charset="-128"/>
          <a:cs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AF0F10"/>
          </a:solidFill>
          <a:latin typeface="Interstate" pitchFamily="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AF0F10"/>
          </a:solidFill>
          <a:latin typeface="Interstate" pitchFamily="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AF0F10"/>
          </a:solidFill>
          <a:latin typeface="Interstate" pitchFamily="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AF0F10"/>
          </a:solidFill>
          <a:latin typeface="Interstate" pitchFamily="2" charset="0"/>
        </a:defRPr>
      </a:lvl9pPr>
    </p:titleStyle>
    <p:bodyStyle>
      <a:lvl1pPr marL="215900" indent="-215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120000"/>
        <a:buFont typeface="Arial"/>
        <a:buChar char="•"/>
        <a:defRPr>
          <a:solidFill>
            <a:schemeClr val="tx2"/>
          </a:solidFill>
          <a:latin typeface="Verdana"/>
          <a:ea typeface="ＭＳ Ｐゴシック" charset="-128"/>
          <a:cs typeface="Verdana"/>
        </a:defRPr>
      </a:lvl1pPr>
      <a:lvl2pPr marL="395288" indent="-17938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/>
        <a:buChar char="•"/>
        <a:defRPr sz="1600">
          <a:solidFill>
            <a:schemeClr val="tx2"/>
          </a:solidFill>
          <a:latin typeface="Verdana"/>
          <a:ea typeface="ＭＳ Ｐゴシック" charset="-128"/>
          <a:cs typeface="Verdana"/>
        </a:defRPr>
      </a:lvl2pPr>
      <a:lvl3pPr marL="574675" indent="-179388" algn="l" rtl="0" eaLnBrk="1" fontAlgn="base" hangingPunct="1">
        <a:spcBef>
          <a:spcPts val="500"/>
        </a:spcBef>
        <a:spcAft>
          <a:spcPct val="0"/>
        </a:spcAft>
        <a:buClr>
          <a:srgbClr val="4D4D4D"/>
        </a:buClr>
        <a:buFont typeface="Arial"/>
        <a:buChar char="•"/>
        <a:defRPr sz="1400">
          <a:solidFill>
            <a:schemeClr val="tx2"/>
          </a:solidFill>
          <a:latin typeface="Verdana"/>
          <a:ea typeface="ＭＳ Ｐゴシック" charset="-128"/>
          <a:cs typeface="Verdana"/>
        </a:defRPr>
      </a:lvl3pPr>
      <a:lvl4pPr marL="900000" indent="-179388" algn="l" rtl="0" eaLnBrk="1" fontAlgn="base" hangingPunct="1">
        <a:spcBef>
          <a:spcPts val="700"/>
        </a:spcBef>
        <a:spcAft>
          <a:spcPct val="0"/>
        </a:spcAft>
        <a:buClr>
          <a:srgbClr val="4D4D4D"/>
        </a:buClr>
        <a:buFont typeface="Arial"/>
        <a:buChar char="•"/>
        <a:defRPr sz="1200">
          <a:solidFill>
            <a:schemeClr val="tx2"/>
          </a:solidFill>
          <a:latin typeface="Verdana"/>
          <a:ea typeface="ＭＳ Ｐゴシック" charset="-128"/>
          <a:cs typeface="Verdana"/>
        </a:defRPr>
      </a:lvl4pPr>
      <a:lvl5pPr marL="1080000" indent="-179388" algn="l" rtl="0" eaLnBrk="1" fontAlgn="base" hangingPunct="1">
        <a:spcBef>
          <a:spcPts val="600"/>
        </a:spcBef>
        <a:spcAft>
          <a:spcPct val="0"/>
        </a:spcAft>
        <a:buClr>
          <a:schemeClr val="tx2"/>
        </a:buClr>
        <a:buFont typeface="Arial"/>
        <a:buChar char="•"/>
        <a:defRPr sz="1000">
          <a:solidFill>
            <a:schemeClr val="tx2"/>
          </a:solidFill>
          <a:latin typeface="Verdana"/>
          <a:ea typeface="ＭＳ Ｐゴシック" charset="-128"/>
          <a:cs typeface="Verdana"/>
        </a:defRPr>
      </a:lvl5pPr>
      <a:lvl6pPr marL="1440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/>
        <a:buChar char="•"/>
        <a:defRPr sz="1000" baseline="0">
          <a:solidFill>
            <a:schemeClr val="tx2"/>
          </a:solidFill>
          <a:latin typeface="+mn-lt"/>
          <a:ea typeface="ＭＳ Ｐゴシック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F0F10"/>
        </a:buClr>
        <a:buFontTx/>
        <a:buNone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F0F10"/>
        </a:buClr>
        <a:buFont typeface="Arial" charset="0"/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F0F10"/>
        </a:buClr>
        <a:buFont typeface="Arial" charset="0"/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ogereninvlaanderenvakantieland.be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ogereninvlaanderenvakantieland.be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43608" y="3136900"/>
            <a:ext cx="7632848" cy="449488"/>
          </a:xfrm>
        </p:spPr>
        <p:txBody>
          <a:bodyPr/>
          <a:lstStyle/>
          <a:p>
            <a:r>
              <a:rPr lang="nl-BE" altLang="nl-BE" sz="2800" dirty="0">
                <a:latin typeface="Verdana" pitchFamily="34" charset="0"/>
                <a:cs typeface="Verdana" pitchFamily="34" charset="0"/>
              </a:rPr>
              <a:t>Vlaams </a:t>
            </a:r>
            <a:r>
              <a:rPr lang="nl-BE" altLang="nl-BE" sz="2800" dirty="0" smtClean="0">
                <a:latin typeface="Verdana" pitchFamily="34" charset="0"/>
                <a:cs typeface="Verdana" pitchFamily="34" charset="0"/>
              </a:rPr>
              <a:t>stimulusprogramma</a:t>
            </a:r>
            <a:br>
              <a:rPr lang="nl-BE" altLang="nl-BE" sz="2800" dirty="0" smtClean="0">
                <a:latin typeface="Verdana" pitchFamily="34" charset="0"/>
                <a:cs typeface="Verdana" pitchFamily="34" charset="0"/>
              </a:rPr>
            </a:br>
            <a:r>
              <a:rPr lang="nl-BE" altLang="nl-BE" sz="2800" dirty="0" smtClean="0">
                <a:latin typeface="Verdana" pitchFamily="34" charset="0"/>
                <a:cs typeface="Verdana" pitchFamily="34" charset="0"/>
              </a:rPr>
              <a:t>voor </a:t>
            </a:r>
            <a:r>
              <a:rPr lang="nl-BE" altLang="nl-BE" sz="2800" dirty="0">
                <a:latin typeface="Verdana" pitchFamily="34" charset="0"/>
                <a:cs typeface="Verdana" pitchFamily="34" charset="0"/>
              </a:rPr>
              <a:t>toeristische </a:t>
            </a:r>
            <a:r>
              <a:rPr lang="nl-BE" altLang="nl-BE" sz="2800" dirty="0" smtClean="0">
                <a:latin typeface="Verdana" pitchFamily="34" charset="0"/>
                <a:cs typeface="Verdana" pitchFamily="34" charset="0"/>
              </a:rPr>
              <a:t>ondernemingen</a:t>
            </a:r>
            <a:br>
              <a:rPr lang="nl-BE" altLang="nl-BE" sz="2800" dirty="0" smtClean="0">
                <a:latin typeface="Verdana" pitchFamily="34" charset="0"/>
                <a:cs typeface="Verdana" pitchFamily="34" charset="0"/>
              </a:rPr>
            </a:br>
            <a:r>
              <a:rPr lang="nl-BE" altLang="nl-BE" sz="2800" dirty="0" smtClean="0">
                <a:latin typeface="Verdana" pitchFamily="34" charset="0"/>
                <a:cs typeface="Verdana" pitchFamily="34" charset="0"/>
              </a:rPr>
              <a:t>in </a:t>
            </a:r>
            <a:r>
              <a:rPr lang="nl-BE" altLang="nl-BE" sz="2800" dirty="0">
                <a:latin typeface="Verdana" pitchFamily="34" charset="0"/>
                <a:cs typeface="Verdana" pitchFamily="34" charset="0"/>
              </a:rPr>
              <a:t>het kader van het </a:t>
            </a:r>
            <a:r>
              <a:rPr lang="nl-BE" altLang="nl-BE" sz="2800" dirty="0" smtClean="0">
                <a:latin typeface="Verdana" pitchFamily="34" charset="0"/>
                <a:cs typeface="Verdana" pitchFamily="34" charset="0"/>
              </a:rPr>
              <a:t>coronavirus</a:t>
            </a:r>
            <a:br>
              <a:rPr lang="nl-BE" altLang="nl-BE" sz="2800" dirty="0" smtClean="0">
                <a:latin typeface="Verdana" pitchFamily="34" charset="0"/>
                <a:cs typeface="Verdana" pitchFamily="34" charset="0"/>
              </a:rPr>
            </a:br>
            <a:r>
              <a:rPr lang="nl-BE" altLang="nl-BE" sz="2800" dirty="0" smtClean="0">
                <a:latin typeface="Verdana" pitchFamily="34" charset="0"/>
                <a:cs typeface="Verdana" pitchFamily="34" charset="0"/>
              </a:rPr>
              <a:t> </a:t>
            </a:r>
            <a:br>
              <a:rPr lang="nl-BE" altLang="nl-BE" sz="2800" dirty="0" smtClean="0">
                <a:latin typeface="Verdana" pitchFamily="34" charset="0"/>
                <a:cs typeface="Verdana" pitchFamily="34" charset="0"/>
              </a:rPr>
            </a:br>
            <a:r>
              <a:rPr lang="nl-BE" altLang="nl-BE" sz="2800" dirty="0" smtClean="0">
                <a:latin typeface="Verdana" pitchFamily="34" charset="0"/>
                <a:cs typeface="Verdana" pitchFamily="34" charset="0"/>
              </a:rPr>
              <a:t>Ondersteuning provincie Antwerpen</a:t>
            </a:r>
            <a:br>
              <a:rPr lang="nl-BE" altLang="nl-BE" sz="2800" dirty="0" smtClean="0">
                <a:latin typeface="Verdana" pitchFamily="34" charset="0"/>
                <a:cs typeface="Verdana" pitchFamily="34" charset="0"/>
              </a:rPr>
            </a:br>
            <a:r>
              <a:rPr lang="nl-BE" altLang="nl-BE" sz="2800" dirty="0">
                <a:latin typeface="Verdana" pitchFamily="34" charset="0"/>
                <a:cs typeface="Verdana" pitchFamily="34" charset="0"/>
              </a:rPr>
              <a:t/>
            </a:r>
            <a:br>
              <a:rPr lang="nl-BE" altLang="nl-BE" sz="2800" dirty="0">
                <a:latin typeface="Verdana" pitchFamily="34" charset="0"/>
                <a:cs typeface="Verdana" pitchFamily="34" charset="0"/>
              </a:rPr>
            </a:br>
            <a:r>
              <a:rPr lang="nl-BE" altLang="nl-BE" sz="2800" dirty="0" smtClean="0">
                <a:latin typeface="Verdana" pitchFamily="34" charset="0"/>
                <a:cs typeface="Verdana" pitchFamily="34" charset="0"/>
              </a:rPr>
              <a:t>25/02/2021</a:t>
            </a:r>
            <a:endParaRPr lang="nl-BE" sz="2800" dirty="0"/>
          </a:p>
        </p:txBody>
      </p:sp>
    </p:spTree>
    <p:extLst>
      <p:ext uri="{BB962C8B-B14F-4D97-AF65-F5344CB8AC3E}">
        <p14:creationId xmlns:p14="http://schemas.microsoft.com/office/powerpoint/2010/main" val="1162560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altLang="nl-BE" dirty="0" smtClean="0">
                <a:latin typeface="Verdana" pitchFamily="34" charset="0"/>
                <a:cs typeface="Verdana" pitchFamily="34" charset="0"/>
              </a:rPr>
              <a:t>Stimulusprogramma toerisme – ondersteuning provincie Antwerpen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idx="10"/>
          </p:nvPr>
        </p:nvSpPr>
        <p:spPr>
          <a:xfrm>
            <a:off x="424610" y="1772816"/>
            <a:ext cx="7819798" cy="4419600"/>
          </a:xfrm>
        </p:spPr>
        <p:txBody>
          <a:bodyPr/>
          <a:lstStyle/>
          <a:p>
            <a:r>
              <a:rPr lang="nl-BE" dirty="0" smtClean="0"/>
              <a:t>Extra 250.000 EUR   </a:t>
            </a:r>
          </a:p>
          <a:p>
            <a:endParaRPr lang="nl-BE" dirty="0" smtClean="0"/>
          </a:p>
          <a:p>
            <a:r>
              <a:rPr lang="nl-BE" dirty="0" smtClean="0"/>
              <a:t>Personeels</a:t>
            </a:r>
            <a:r>
              <a:rPr lang="nl-BE" dirty="0"/>
              <a:t>i</a:t>
            </a:r>
            <a:r>
              <a:rPr lang="nl-BE" dirty="0" smtClean="0"/>
              <a:t>nzet (toerisme &amp; economie)</a:t>
            </a:r>
          </a:p>
          <a:p>
            <a:pPr lvl="1"/>
            <a:r>
              <a:rPr lang="nl-BE" dirty="0" smtClean="0"/>
              <a:t>kennis en ervaring</a:t>
            </a:r>
          </a:p>
          <a:p>
            <a:pPr lvl="1"/>
            <a:r>
              <a:rPr lang="nl-BE" dirty="0" smtClean="0"/>
              <a:t>stimuleren dossiers (maart 2021)</a:t>
            </a:r>
          </a:p>
          <a:p>
            <a:pPr lvl="1"/>
            <a:r>
              <a:rPr lang="nl-BE" dirty="0" smtClean="0"/>
              <a:t>jurering (april-juni 2021)</a:t>
            </a:r>
          </a:p>
          <a:p>
            <a:endParaRPr lang="nl-BE" dirty="0" smtClean="0"/>
          </a:p>
          <a:p>
            <a:r>
              <a:rPr lang="nl-BE" dirty="0" smtClean="0"/>
              <a:t>Extra Focus:</a:t>
            </a:r>
          </a:p>
          <a:p>
            <a:pPr lvl="1"/>
            <a:r>
              <a:rPr lang="nl-BE" b="1" dirty="0" smtClean="0"/>
              <a:t>Duurzaamheid</a:t>
            </a:r>
            <a:r>
              <a:rPr lang="nl-BE" dirty="0" smtClean="0"/>
              <a:t> – Green </a:t>
            </a:r>
            <a:r>
              <a:rPr lang="nl-BE" dirty="0" err="1" smtClean="0"/>
              <a:t>Key</a:t>
            </a:r>
            <a:endParaRPr lang="nl-BE" dirty="0" smtClean="0"/>
          </a:p>
          <a:p>
            <a:pPr lvl="1"/>
            <a:r>
              <a:rPr lang="nl-BE" b="1" dirty="0" smtClean="0"/>
              <a:t>Digitalisering</a:t>
            </a:r>
            <a:r>
              <a:rPr lang="nl-BE" dirty="0" smtClean="0"/>
              <a:t> – online </a:t>
            </a:r>
            <a:r>
              <a:rPr lang="nl-BE" dirty="0" err="1" smtClean="0"/>
              <a:t>boekbaar</a:t>
            </a:r>
            <a:r>
              <a:rPr lang="nl-BE" dirty="0" smtClean="0"/>
              <a:t> </a:t>
            </a:r>
            <a:r>
              <a:rPr lang="nl-BE" dirty="0" smtClean="0">
                <a:hlinkClick r:id="rId3"/>
              </a:rPr>
              <a:t>www.logereninvlaanderenvakantieland.be</a:t>
            </a:r>
            <a:endParaRPr lang="nl-BE" dirty="0" smtClean="0"/>
          </a:p>
          <a:p>
            <a:pPr lvl="1"/>
            <a:r>
              <a:rPr lang="nl-BE" dirty="0" smtClean="0"/>
              <a:t>Kleinschalige logiesuitbatingen Kempen en Scheldeland</a:t>
            </a:r>
          </a:p>
        </p:txBody>
      </p:sp>
    </p:spTree>
    <p:extLst>
      <p:ext uri="{BB962C8B-B14F-4D97-AF65-F5344CB8AC3E}">
        <p14:creationId xmlns:p14="http://schemas.microsoft.com/office/powerpoint/2010/main" val="393025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84314" y="1844824"/>
            <a:ext cx="8502485" cy="3915544"/>
          </a:xfrm>
        </p:spPr>
        <p:txBody>
          <a:bodyPr/>
          <a:lstStyle/>
          <a:p>
            <a:r>
              <a:rPr lang="nl-BE" dirty="0" smtClean="0"/>
              <a:t>Steun bestaat uit 100% voorfinanciering van de uitgaven van het project, waarvan 75% uit een renteloze lening </a:t>
            </a:r>
            <a:r>
              <a:rPr lang="nl-BE" dirty="0" err="1" smtClean="0"/>
              <a:t>terugbetaalbaar</a:t>
            </a:r>
            <a:r>
              <a:rPr lang="nl-BE" dirty="0" smtClean="0"/>
              <a:t> op 5 jaar en 25% steun die niet moet worden terugbetaald</a:t>
            </a:r>
          </a:p>
          <a:p>
            <a:endParaRPr lang="nl-BE" dirty="0" smtClean="0"/>
          </a:p>
          <a:p>
            <a:r>
              <a:rPr lang="nl-BE" dirty="0" smtClean="0"/>
              <a:t>Partners van Toerisme voor Allen/Iedereen Verdient Vakantie bekomen 60% renteloze lening en 40% steun</a:t>
            </a:r>
          </a:p>
          <a:p>
            <a:endParaRPr lang="nl-BE" dirty="0" smtClean="0"/>
          </a:p>
          <a:p>
            <a:r>
              <a:rPr lang="nl-BE" dirty="0" smtClean="0"/>
              <a:t>Nog niet afgeronde investeringskosten vanaf 15 maart 2020 kunnen worden ingebracht</a:t>
            </a:r>
          </a:p>
        </p:txBody>
      </p:sp>
      <p:sp>
        <p:nvSpPr>
          <p:cNvPr id="4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altLang="nl-BE" dirty="0" smtClean="0">
                <a:latin typeface="Verdana" pitchFamily="34" charset="0"/>
                <a:cs typeface="Verdana" pitchFamily="34" charset="0"/>
              </a:rPr>
              <a:t>Stimulusprogramma toerisme – ondersteuning provincie Antwerpen</a:t>
            </a:r>
          </a:p>
        </p:txBody>
      </p:sp>
    </p:spTree>
    <p:extLst>
      <p:ext uri="{BB962C8B-B14F-4D97-AF65-F5344CB8AC3E}">
        <p14:creationId xmlns:p14="http://schemas.microsoft.com/office/powerpoint/2010/main" val="4249670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58391" y="1412776"/>
            <a:ext cx="8959686" cy="4419600"/>
          </a:xfrm>
        </p:spPr>
        <p:txBody>
          <a:bodyPr/>
          <a:lstStyle/>
          <a:p>
            <a:pPr marL="522288" lvl="1" indent="-342900">
              <a:buFont typeface="+mj-lt"/>
              <a:buAutoNum type="arabicPeriod"/>
            </a:pPr>
            <a:r>
              <a:rPr lang="nl-BE" dirty="0" smtClean="0"/>
              <a:t>toeristisch logies en jeugdverblijf (geen attracties)</a:t>
            </a:r>
          </a:p>
          <a:p>
            <a:pPr marL="522288" lvl="1" indent="-342900">
              <a:buFont typeface="+mj-lt"/>
              <a:buAutoNum type="arabicPeriod"/>
            </a:pPr>
            <a:r>
              <a:rPr lang="nl-BE" dirty="0" smtClean="0"/>
              <a:t>individueel </a:t>
            </a:r>
            <a:r>
              <a:rPr lang="nl-BE" dirty="0" err="1" smtClean="0"/>
              <a:t>boekbaar</a:t>
            </a:r>
            <a:r>
              <a:rPr lang="nl-BE" dirty="0" smtClean="0"/>
              <a:t> (niet enkel groepen)</a:t>
            </a:r>
          </a:p>
          <a:p>
            <a:pPr marL="522288" lvl="1" indent="-342900">
              <a:buFont typeface="+mj-lt"/>
              <a:buAutoNum type="arabicPeriod"/>
            </a:pPr>
            <a:r>
              <a:rPr lang="nl-BE" dirty="0" smtClean="0"/>
              <a:t>kleinschaligheid</a:t>
            </a:r>
          </a:p>
          <a:p>
            <a:pPr marL="1027000" lvl="3" indent="-342900">
              <a:buFont typeface="Wingdings" panose="05000000000000000000" pitchFamily="2" charset="2"/>
              <a:buChar char="q"/>
            </a:pPr>
            <a:r>
              <a:rPr lang="nl-BE" sz="1600" dirty="0" smtClean="0"/>
              <a:t>Hotels en hostels: uitbatingen met max. 30 kamers</a:t>
            </a:r>
          </a:p>
          <a:p>
            <a:pPr marL="1027000" lvl="3" indent="-342900">
              <a:buFont typeface="Wingdings" panose="05000000000000000000" pitchFamily="2" charset="2"/>
              <a:buChar char="q"/>
            </a:pPr>
            <a:r>
              <a:rPr lang="nl-BE" sz="1600" dirty="0" err="1" smtClean="0"/>
              <a:t>B&amp;B’s</a:t>
            </a:r>
            <a:r>
              <a:rPr lang="nl-BE" sz="1600" dirty="0" smtClean="0"/>
              <a:t> (max. 15 kamers en 32 personen)</a:t>
            </a:r>
          </a:p>
          <a:p>
            <a:pPr marL="1027000" lvl="3" indent="-342900">
              <a:buFont typeface="Wingdings" panose="05000000000000000000" pitchFamily="2" charset="2"/>
              <a:buChar char="q"/>
            </a:pPr>
            <a:r>
              <a:rPr lang="nl-BE" sz="1600" dirty="0" smtClean="0"/>
              <a:t>Vakantiewoningen: tot max. 8 verhuureenheden en 32 personen</a:t>
            </a:r>
          </a:p>
          <a:p>
            <a:pPr marL="1027000" lvl="3" indent="-342900">
              <a:buFont typeface="Wingdings" panose="05000000000000000000" pitchFamily="2" charset="2"/>
              <a:buChar char="q"/>
            </a:pPr>
            <a:r>
              <a:rPr lang="nl-BE" sz="1600" dirty="0" smtClean="0"/>
              <a:t>Andere </a:t>
            </a:r>
            <a:r>
              <a:rPr lang="nl-BE" sz="1600" dirty="0" err="1" smtClean="0"/>
              <a:t>kamergebonden</a:t>
            </a:r>
            <a:r>
              <a:rPr lang="nl-BE" sz="1600" dirty="0" smtClean="0"/>
              <a:t> logies: tot max. 8 verhuureenheden of 32 pers.</a:t>
            </a:r>
          </a:p>
          <a:p>
            <a:pPr marL="1027000" lvl="3" indent="-342900">
              <a:buFont typeface="Wingdings" panose="05000000000000000000" pitchFamily="2" charset="2"/>
              <a:buChar char="q"/>
            </a:pPr>
            <a:r>
              <a:rPr lang="nl-BE" sz="1600" dirty="0" err="1" smtClean="0"/>
              <a:t>Terreingerelateerde</a:t>
            </a:r>
            <a:r>
              <a:rPr lang="nl-BE" sz="1600" dirty="0" smtClean="0"/>
              <a:t> logies: tot max. 300 verblijfplaatsen</a:t>
            </a:r>
          </a:p>
          <a:p>
            <a:pPr marL="558800" lvl="1" indent="-342900">
              <a:buFont typeface="+mj-lt"/>
              <a:buAutoNum type="arabicPeriod"/>
            </a:pPr>
            <a:r>
              <a:rPr lang="nl-BE" smtClean="0"/>
              <a:t>logies </a:t>
            </a:r>
            <a:r>
              <a:rPr lang="nl-BE" dirty="0" smtClean="0"/>
              <a:t>uit Kempen </a:t>
            </a:r>
            <a:r>
              <a:rPr lang="nl-BE" dirty="0" smtClean="0"/>
              <a:t>en (Antwerps) Scheldeland</a:t>
            </a:r>
          </a:p>
          <a:p>
            <a:pPr marL="558800" lvl="1" indent="-342900">
              <a:buFont typeface="+mj-lt"/>
              <a:buAutoNum type="arabicPeriod"/>
            </a:pPr>
            <a:r>
              <a:rPr lang="nl-BE" dirty="0" smtClean="0"/>
              <a:t>participeren in logiesnetwerk Vlaanderen Vakantieland</a:t>
            </a:r>
          </a:p>
          <a:p>
            <a:pPr marL="558800" lvl="1" indent="-342900">
              <a:buFont typeface="+mj-lt"/>
              <a:buAutoNum type="arabicPeriod"/>
            </a:pPr>
            <a:r>
              <a:rPr lang="nl-BE" dirty="0" smtClean="0"/>
              <a:t>focus op investeringen in duurzaamheid en digitalisering</a:t>
            </a:r>
          </a:p>
          <a:p>
            <a:pPr lvl="3">
              <a:buFont typeface="Wingdings" panose="05000000000000000000" pitchFamily="2" charset="2"/>
              <a:buChar char="q"/>
            </a:pPr>
            <a:r>
              <a:rPr lang="nl-BE" sz="1600" dirty="0" smtClean="0"/>
              <a:t>Green </a:t>
            </a:r>
            <a:r>
              <a:rPr lang="nl-BE" sz="1600" dirty="0" err="1" smtClean="0"/>
              <a:t>Key</a:t>
            </a:r>
            <a:r>
              <a:rPr lang="nl-BE" sz="1600" dirty="0" smtClean="0"/>
              <a:t>-label</a:t>
            </a:r>
          </a:p>
          <a:p>
            <a:pPr lvl="3">
              <a:buFont typeface="Wingdings" panose="05000000000000000000" pitchFamily="2" charset="2"/>
              <a:buChar char="q"/>
            </a:pPr>
            <a:r>
              <a:rPr lang="nl-BE" sz="1600" dirty="0" smtClean="0"/>
              <a:t>online </a:t>
            </a:r>
            <a:r>
              <a:rPr lang="nl-BE" sz="1600" dirty="0" err="1" smtClean="0"/>
              <a:t>boekbaar</a:t>
            </a:r>
            <a:r>
              <a:rPr lang="nl-BE" sz="1600" dirty="0" smtClean="0"/>
              <a:t> </a:t>
            </a:r>
            <a:r>
              <a:rPr lang="nl-BE" sz="1600" dirty="0" smtClean="0">
                <a:hlinkClick r:id="rId3"/>
              </a:rPr>
              <a:t>www.logereninvlaanderenvakantieland.be</a:t>
            </a:r>
            <a:endParaRPr lang="nl-BE" sz="1600" dirty="0" smtClean="0"/>
          </a:p>
          <a:p>
            <a:pPr marL="558800" lvl="1" indent="-342900">
              <a:buFont typeface="+mj-lt"/>
              <a:buAutoNum type="arabicPeriod"/>
            </a:pPr>
            <a:r>
              <a:rPr lang="nl-BE" dirty="0" smtClean="0"/>
              <a:t>max. steun: 20.000 EUR/onderneming</a:t>
            </a:r>
          </a:p>
          <a:p>
            <a:pPr marL="720612" lvl="3" indent="0">
              <a:buNone/>
            </a:pPr>
            <a:endParaRPr lang="nl-BE" sz="1600" dirty="0" smtClean="0"/>
          </a:p>
          <a:p>
            <a:pPr marL="0" indent="0">
              <a:buNone/>
            </a:pPr>
            <a:endParaRPr lang="nl-BE" dirty="0" smtClean="0"/>
          </a:p>
        </p:txBody>
      </p:sp>
      <p:sp>
        <p:nvSpPr>
          <p:cNvPr id="5" name="Titel 5"/>
          <p:cNvSpPr txBox="1">
            <a:spLocks/>
          </p:cNvSpPr>
          <p:nvPr/>
        </p:nvSpPr>
        <p:spPr bwMode="auto">
          <a:xfrm>
            <a:off x="609600" y="609600"/>
            <a:ext cx="8229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000" b="1" cap="none">
                <a:solidFill>
                  <a:schemeClr val="accent1"/>
                </a:solidFill>
                <a:latin typeface="Verdana"/>
                <a:ea typeface="ＭＳ Ｐゴシック" charset="-128"/>
                <a:cs typeface="Verdana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C10C21"/>
                </a:solidFill>
                <a:latin typeface="BentonSansComp-Medium" pitchFamily="-108" charset="0"/>
                <a:ea typeface="ＭＳ Ｐゴシック" charset="-128"/>
                <a:cs typeface="ＭＳ Ｐゴシック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C10C21"/>
                </a:solidFill>
                <a:latin typeface="BentonSansComp-Medium" pitchFamily="-108" charset="0"/>
                <a:ea typeface="ＭＳ Ｐゴシック" charset="-128"/>
                <a:cs typeface="ＭＳ Ｐゴシック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C10C21"/>
                </a:solidFill>
                <a:latin typeface="BentonSansComp-Medium" pitchFamily="-108" charset="0"/>
                <a:ea typeface="ＭＳ Ｐゴシック" charset="-128"/>
                <a:cs typeface="ＭＳ Ｐゴシック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C10C21"/>
                </a:solidFill>
                <a:latin typeface="BentonSansComp-Medium" pitchFamily="-108" charset="0"/>
                <a:ea typeface="ＭＳ Ｐゴシック" charset="-128"/>
                <a:cs typeface="ＭＳ Ｐゴシック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AF0F10"/>
                </a:solidFill>
                <a:latin typeface="Interstate" pitchFamily="2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AF0F10"/>
                </a:solidFill>
                <a:latin typeface="Interstate" pitchFamily="2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AF0F10"/>
                </a:solidFill>
                <a:latin typeface="Interstate" pitchFamily="2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AF0F10"/>
                </a:solidFill>
                <a:latin typeface="Interstate" pitchFamily="2" charset="0"/>
              </a:defRPr>
            </a:lvl9pPr>
          </a:lstStyle>
          <a:p>
            <a:r>
              <a:rPr lang="nl-BE" altLang="nl-BE" kern="0" dirty="0" smtClean="0">
                <a:latin typeface="Verdana" pitchFamily="34" charset="0"/>
                <a:cs typeface="Verdana" pitchFamily="34" charset="0"/>
              </a:rPr>
              <a:t>Stimulusprogramma - </a:t>
            </a:r>
            <a:r>
              <a:rPr lang="nl-BE" sz="3200" dirty="0" smtClean="0"/>
              <a:t>Extra </a:t>
            </a:r>
            <a:r>
              <a:rPr lang="nl-BE" sz="3200" dirty="0"/>
              <a:t>voorwaarden provinciale dossiers</a:t>
            </a:r>
          </a:p>
          <a:p>
            <a:r>
              <a:rPr lang="nl-BE" altLang="nl-BE" kern="0" dirty="0" smtClean="0">
                <a:latin typeface="Verdana" pitchFamily="34" charset="0"/>
                <a:cs typeface="Verdana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9201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nl-BE" dirty="0" smtClean="0"/>
              <a:t>Bedankt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159708273"/>
      </p:ext>
    </p:extLst>
  </p:cSld>
  <p:clrMapOvr>
    <a:masterClrMapping/>
  </p:clrMapOvr>
</p:sld>
</file>

<file path=ppt/theme/theme1.xml><?xml version="1.0" encoding="utf-8"?>
<a:theme xmlns:a="http://schemas.openxmlformats.org/drawingml/2006/main" name="provincie_antwerpen_ppt_verdana">
  <a:themeElements>
    <a:clrScheme name="Provant colours">
      <a:dk1>
        <a:srgbClr val="000000"/>
      </a:dk1>
      <a:lt1>
        <a:sysClr val="window" lastClr="FFFFFF"/>
      </a:lt1>
      <a:dk2>
        <a:srgbClr val="53565A"/>
      </a:dk2>
      <a:lt2>
        <a:srgbClr val="BBBCBC"/>
      </a:lt2>
      <a:accent1>
        <a:srgbClr val="572932"/>
      </a:accent1>
      <a:accent2>
        <a:srgbClr val="E4002B"/>
      </a:accent2>
      <a:accent3>
        <a:srgbClr val="A6192E"/>
      </a:accent3>
      <a:accent4>
        <a:srgbClr val="861F41"/>
      </a:accent4>
      <a:accent5>
        <a:srgbClr val="E35205"/>
      </a:accent5>
      <a:accent6>
        <a:srgbClr val="DB3EB1"/>
      </a:accent6>
      <a:hlink>
        <a:srgbClr val="000000"/>
      </a:hlink>
      <a:folHlink>
        <a:srgbClr val="E0457B"/>
      </a:folHlink>
    </a:clrScheme>
    <a:fontScheme name="ProvantVerdana">
      <a:majorFont>
        <a:latin typeface="Verdana"/>
        <a:ea typeface=""/>
        <a:cs typeface=""/>
        <a:font script="Jpan" typeface="ＭＳ ゴシック"/>
      </a:majorFont>
      <a:minorFont>
        <a:latin typeface="Verdana"/>
        <a:ea typeface=""/>
        <a:cs typeface=""/>
        <a:font script="Jpan" typeface="ＭＳ ゴシック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ppt_master_gere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master_gered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master_gered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master_gered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master_gered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master_gered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master_gered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master_gered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master_gered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master_gered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master_gered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master_gered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provincie_antwerpen_ppt_verdana</Template>
  <TotalTime>4164</TotalTime>
  <Words>244</Words>
  <Application>Microsoft Office PowerPoint</Application>
  <PresentationFormat>Diavoorstelling (4:3)</PresentationFormat>
  <Paragraphs>40</Paragraphs>
  <Slides>5</Slides>
  <Notes>4</Notes>
  <HiddenSlides>1</HiddenSlides>
  <MMClips>0</MMClips>
  <ScaleCrop>false</ScaleCrop>
  <HeadingPairs>
    <vt:vector size="6" baseType="variant">
      <vt:variant>
        <vt:lpstr>Gebruikte lettertypen</vt:lpstr>
      </vt:variant>
      <vt:variant>
        <vt:i4>9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5" baseType="lpstr">
      <vt:lpstr>ＭＳ Ｐゴシック</vt:lpstr>
      <vt:lpstr>Arial</vt:lpstr>
      <vt:lpstr>BentonSans-Bold</vt:lpstr>
      <vt:lpstr>BentonSansComp-Medium</vt:lpstr>
      <vt:lpstr>Calibri</vt:lpstr>
      <vt:lpstr>Interstate</vt:lpstr>
      <vt:lpstr>Lucida Grande</vt:lpstr>
      <vt:lpstr>Verdana</vt:lpstr>
      <vt:lpstr>Wingdings</vt:lpstr>
      <vt:lpstr>provincie_antwerpen_ppt_verdana</vt:lpstr>
      <vt:lpstr>Vlaams stimulusprogramma voor toeristische ondernemingen in het kader van het coronavirus   Ondersteuning provincie Antwerpen  25/02/2021</vt:lpstr>
      <vt:lpstr>Stimulusprogramma toerisme – ondersteuning provincie Antwerpen</vt:lpstr>
      <vt:lpstr>Stimulusprogramma toerisme – ondersteuning provincie Antwerpen</vt:lpstr>
      <vt:lpstr>PowerPoint-presentatie</vt:lpstr>
      <vt:lpstr>Bedankt</vt:lpstr>
    </vt:vector>
  </TitlesOfParts>
  <Company>PROVANT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VAN DEN SANDE Greet</dc:creator>
  <cp:lastModifiedBy>VINCK Martine</cp:lastModifiedBy>
  <cp:revision>238</cp:revision>
  <cp:lastPrinted>2018-10-16T15:07:43Z</cp:lastPrinted>
  <dcterms:created xsi:type="dcterms:W3CDTF">2015-08-13T13:54:18Z</dcterms:created>
  <dcterms:modified xsi:type="dcterms:W3CDTF">2021-02-25T07:55:17Z</dcterms:modified>
</cp:coreProperties>
</file>