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2" r:id="rId4"/>
    <p:sldId id="269" r:id="rId5"/>
    <p:sldId id="274" r:id="rId6"/>
    <p:sldId id="267" r:id="rId7"/>
    <p:sldId id="268" r:id="rId8"/>
    <p:sldId id="276" r:id="rId9"/>
    <p:sldId id="275" r:id="rId10"/>
    <p:sldId id="277" r:id="rId11"/>
    <p:sldId id="278" r:id="rId12"/>
    <p:sldId id="279" r:id="rId13"/>
    <p:sldId id="280" r:id="rId14"/>
    <p:sldId id="281" r:id="rId15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0BDC46-CFC0-42A0-AB37-C2C0143D97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166F403B-5B0D-462E-A32B-0BE6B7B747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D19D35C-2D27-4103-B57A-6C67AB9FE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45AF6-CB9C-4D58-90D0-BB5FD79F5D79}" type="datetimeFigureOut">
              <a:rPr lang="nl-BE" smtClean="0"/>
              <a:t>30/08/2019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2F76178-741E-4859-88E1-DEE6CCC3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9223FBD-E6E9-4D8C-BC13-0240016F7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F3B1E-BDE8-46D8-9C52-DB9C585D146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29848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2DD9ED-689F-4FB9-BB17-D35C6D91E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C4D29EB-62D5-43CD-8A2F-19506B550B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6AF2230-435C-4948-BD9E-23DFA11F2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45AF6-CB9C-4D58-90D0-BB5FD79F5D79}" type="datetimeFigureOut">
              <a:rPr lang="nl-BE" smtClean="0"/>
              <a:t>30/08/2019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7A1BAB5-3158-442D-92BC-CB199AAA2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D1319EE-4549-490E-84FE-408DDA182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F3B1E-BDE8-46D8-9C52-DB9C585D146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54084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E67C7D3-919B-46AF-93A8-A7D20CB469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5484E4E-FE51-48D4-87A4-6D34AA9FC7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A9649B6-6A47-464A-BD5B-FD9D4B73E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45AF6-CB9C-4D58-90D0-BB5FD79F5D79}" type="datetimeFigureOut">
              <a:rPr lang="nl-BE" smtClean="0"/>
              <a:t>30/08/2019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BB6C8DB-8520-49ED-BEE5-10B603C52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7E2BD99-6246-4CCC-A217-266E24746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F3B1E-BDE8-46D8-9C52-DB9C585D146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67706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536965-DD40-45D5-838D-B95152906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10DCF72-3EE8-45FB-97E2-45B49AB758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707335E-1754-4AB6-95D3-84C753EB5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45AF6-CB9C-4D58-90D0-BB5FD79F5D79}" type="datetimeFigureOut">
              <a:rPr lang="nl-BE" smtClean="0"/>
              <a:t>30/08/2019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320B7DD-9F58-4C50-AAA3-025D098DD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3E3AF12-D404-472A-BDBB-B6FA817AF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F3B1E-BDE8-46D8-9C52-DB9C585D146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50299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DD3AD5-E2B6-46C0-AAF6-0620F4A91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F23E29F-6AA6-42DB-B08B-A55F7B097A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C1D52DC-CE67-4A4D-B5B7-CAF86A8E0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45AF6-CB9C-4D58-90D0-BB5FD79F5D79}" type="datetimeFigureOut">
              <a:rPr lang="nl-BE" smtClean="0"/>
              <a:t>30/08/2019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C729366-D138-42CF-AFD1-6A97F7EF7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ED5FDE2-FCD6-47DD-A22F-CB0FC8CFA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F3B1E-BDE8-46D8-9C52-DB9C585D146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78265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E0580D-D19B-4E46-9D45-A1AE78E54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EAF50B-73D9-430E-87E7-C805FA6EB8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1955A7E-00E5-4103-8B90-08121CD5E6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F746FB0-2F1D-41CF-8072-C2AF2FCC7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45AF6-CB9C-4D58-90D0-BB5FD79F5D79}" type="datetimeFigureOut">
              <a:rPr lang="nl-BE" smtClean="0"/>
              <a:t>30/08/2019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9EBC331-B897-436E-AAED-07F7CE85A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C035DE5-FFAA-4CCD-8C16-8698C9AA8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F3B1E-BDE8-46D8-9C52-DB9C585D146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58660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519B5A-1F33-4467-B446-4139C53FC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8795D77-9327-450A-9262-9BDF19548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C6C1D22-92B4-402B-BB75-5ABBB6AF29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56BECCB-C0F5-4577-A0C7-54683ECF12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C825F96-972E-4539-8ED0-1513DE8A01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6DBFB93B-A047-4A84-8B31-D19C0BAE2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45AF6-CB9C-4D58-90D0-BB5FD79F5D79}" type="datetimeFigureOut">
              <a:rPr lang="nl-BE" smtClean="0"/>
              <a:t>30/08/2019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CCCC6B4B-DB15-446D-B5B4-E5910CAA7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648DE12D-B4B6-479F-A127-8651FB860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F3B1E-BDE8-46D8-9C52-DB9C585D146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93416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05D740-FE6E-48BF-9C6F-CA47A996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C4F2BFD-5962-48AE-996A-6EDE6F5FC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45AF6-CB9C-4D58-90D0-BB5FD79F5D79}" type="datetimeFigureOut">
              <a:rPr lang="nl-BE" smtClean="0"/>
              <a:t>30/08/2019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D32D392-7351-4F39-8DD7-FA3973BFA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F50F780-75B5-43FA-AA6F-38706CF49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F3B1E-BDE8-46D8-9C52-DB9C585D146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7372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7B19CEBC-A494-4698-B5D4-2DAC76D36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45AF6-CB9C-4D58-90D0-BB5FD79F5D79}" type="datetimeFigureOut">
              <a:rPr lang="nl-BE" smtClean="0"/>
              <a:t>30/08/2019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465C8B6E-3F96-43D5-BEDE-85AC45936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014553F-7141-40D1-B530-F77B61973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F3B1E-BDE8-46D8-9C52-DB9C585D146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69044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9ADBB2-638B-42D6-B431-F5B36FD6EF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F4CDA1F-8681-414B-A097-9AABCA7805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3901B65-1E36-4F71-AEA3-CFA11C2A2C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5B94568-1958-43FE-BF02-9968701A7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45AF6-CB9C-4D58-90D0-BB5FD79F5D79}" type="datetimeFigureOut">
              <a:rPr lang="nl-BE" smtClean="0"/>
              <a:t>30/08/2019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2615AD0-1DFB-4FDD-9CED-35FBD24E6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4089A2E-D87B-428D-907F-D5428F2FE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F3B1E-BDE8-46D8-9C52-DB9C585D146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96887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140DD8-D6E1-42ED-872F-88B6D010D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81829C11-9626-42CA-A7A1-FB681FE073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1ED5C44-F8A8-40AD-9375-54D2FE2E97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E256ED1-4CF2-42CC-B032-93669F256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45AF6-CB9C-4D58-90D0-BB5FD79F5D79}" type="datetimeFigureOut">
              <a:rPr lang="nl-BE" smtClean="0"/>
              <a:t>30/08/2019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3D30B7E-5D8C-44D5-948C-71641A312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40CCA08-42A6-44A0-B043-3567C2DFE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F3B1E-BDE8-46D8-9C52-DB9C585D146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67911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E92E6FC-DE1F-4EAD-B019-830603601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2251FAD-51A2-44F2-96FD-DFCDF8BD56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E4E727E-AD9E-48E5-8225-0C4AF77618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45AF6-CB9C-4D58-90D0-BB5FD79F5D79}" type="datetimeFigureOut">
              <a:rPr lang="nl-BE" smtClean="0"/>
              <a:t>30/08/2019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4EFF9B8-7B24-47CA-8ADE-28BDF70777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1F45EF7-060D-4BD0-B3DE-C58198C0DA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F3B1E-BDE8-46D8-9C52-DB9C585D146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63365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quarelvlak0_220x103_groen.ps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524000"/>
            <a:ext cx="8074152" cy="3806952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25274E9-5930-40E2-A687-6013B9098A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nl-BE" dirty="0">
                <a:solidFill>
                  <a:srgbClr val="005A9B"/>
                </a:solidFill>
                <a:latin typeface="TheMix 6-SemiBold"/>
                <a:cs typeface="TheMix 6-SemiBold"/>
              </a:rPr>
              <a:t>Gevonden bij de </a:t>
            </a:r>
            <a:r>
              <a:rPr lang="nl-BE" dirty="0" err="1">
                <a:solidFill>
                  <a:srgbClr val="005A9B"/>
                </a:solidFill>
                <a:latin typeface="TheMix 6-SemiBold"/>
                <a:cs typeface="TheMix 6-SemiBold"/>
              </a:rPr>
              <a:t>Merovingers</a:t>
            </a:r>
            <a:br>
              <a:rPr lang="nl-BE" dirty="0">
                <a:solidFill>
                  <a:srgbClr val="005A9B"/>
                </a:solidFill>
                <a:latin typeface="TheMix 6-SemiBold"/>
                <a:cs typeface="TheMix 6-SemiBold"/>
              </a:rPr>
            </a:br>
            <a:endParaRPr lang="nl-BE" dirty="0">
              <a:solidFill>
                <a:srgbClr val="005A9B"/>
              </a:solidFill>
              <a:latin typeface="TheMix 6-SemiBold"/>
              <a:cs typeface="TheMix 6-SemiBold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6CD7DB9-F6CF-4E39-8BDB-DA87E434C6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nl-BE" dirty="0">
                <a:latin typeface="TheMix 5I-Italic"/>
                <a:cs typeface="TheMix 5I-Italic"/>
              </a:rPr>
              <a:t>Vondsten uit het Merovingisch grafveld van Broechem</a:t>
            </a:r>
          </a:p>
        </p:txBody>
      </p:sp>
    </p:spTree>
    <p:extLst>
      <p:ext uri="{BB962C8B-B14F-4D97-AF65-F5344CB8AC3E}">
        <p14:creationId xmlns:p14="http://schemas.microsoft.com/office/powerpoint/2010/main" val="2869467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aquarelvlak_0120x20_oker.ps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063"/>
            <a:ext cx="12192000" cy="83210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3E6C9F0-5800-4248-B83E-0C718A1FC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>
                <a:solidFill>
                  <a:srgbClr val="005A9B"/>
                </a:solidFill>
                <a:latin typeface="TheMix 6-SemiBold"/>
                <a:cs typeface="TheMix 6-SemiBold"/>
              </a:rPr>
              <a:t>2. Sleutel in koper en brons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1E3043D-C51C-414E-8CF9-CC285D214A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3321"/>
            <a:ext cx="5181600" cy="4253641"/>
          </a:xfrm>
        </p:spPr>
        <p:txBody>
          <a:bodyPr/>
          <a:lstStyle/>
          <a:p>
            <a:pPr marL="0" indent="0">
              <a:buNone/>
            </a:pPr>
            <a:r>
              <a:rPr lang="nl-BE" dirty="0">
                <a:latin typeface="TheMix 5"/>
                <a:cs typeface="TheMix 5"/>
              </a:rPr>
              <a:t>De </a:t>
            </a:r>
            <a:r>
              <a:rPr lang="nl-BE" dirty="0" err="1">
                <a:latin typeface="TheMix 5"/>
                <a:cs typeface="TheMix 5"/>
              </a:rPr>
              <a:t>Merovingers</a:t>
            </a:r>
            <a:r>
              <a:rPr lang="nl-BE" dirty="0">
                <a:latin typeface="TheMix 5"/>
                <a:cs typeface="TheMix 5"/>
              </a:rPr>
              <a:t> gebruikten sleutels om kisten op slot te doen.  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4C4EB199-4B80-4C0B-921E-80C30670C24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531" y="2039843"/>
            <a:ext cx="5181600" cy="345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962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aquarelvlak_0120x20_oker.ps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063"/>
            <a:ext cx="12192000" cy="83210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A7F7F54-9BAD-46DD-9890-1ABA71FFB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>
                <a:solidFill>
                  <a:srgbClr val="005A9B"/>
                </a:solidFill>
                <a:latin typeface="TheMix 6-SemiBold"/>
                <a:cs typeface="TheMix 6-SemiBold"/>
              </a:rPr>
              <a:t>3. Groot ijzeren mes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2AD40E7-A85E-45CE-8901-F526B84418F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BE" dirty="0">
                <a:latin typeface="TheMix 5"/>
                <a:cs typeface="TheMix 5"/>
              </a:rPr>
              <a:t>Dit grote ijzeren mes is een </a:t>
            </a:r>
            <a:r>
              <a:rPr lang="nl-BE" dirty="0" err="1">
                <a:latin typeface="TheMix 6-SemiBold"/>
                <a:cs typeface="TheMix 6-SemiBold"/>
              </a:rPr>
              <a:t>scramasax</a:t>
            </a:r>
            <a:r>
              <a:rPr lang="nl-BE" dirty="0">
                <a:latin typeface="TheMix 5"/>
                <a:cs typeface="TheMix 5"/>
              </a:rPr>
              <a:t>. Het is geen zwaard, want zwaarden hebben twee scherpe zijden. </a:t>
            </a:r>
          </a:p>
          <a:p>
            <a:pPr marL="0" indent="0">
              <a:buNone/>
            </a:pPr>
            <a:r>
              <a:rPr lang="nl-BE" dirty="0">
                <a:latin typeface="TheMix 5"/>
                <a:cs typeface="TheMix 5"/>
              </a:rPr>
              <a:t>Krijgers gebruikten zulke messen als oorlogswapen of tijdens de jacht.</a:t>
            </a:r>
          </a:p>
          <a:p>
            <a:pPr marL="0" indent="0">
              <a:buNone/>
            </a:pPr>
            <a:r>
              <a:rPr lang="nl-BE" dirty="0">
                <a:latin typeface="TheMix 5"/>
                <a:cs typeface="TheMix 5"/>
              </a:rPr>
              <a:t>Het mes had vroeger een houten handvat. Het hout is in de afgelopen eeuwen vergaan. 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849EDD4-5AC5-44AA-87D1-D7C81870628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74094"/>
            <a:ext cx="5181600" cy="345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137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aquarelvlak_0120x20_oker.ps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063"/>
            <a:ext cx="12192000" cy="83210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6BDCD61-CA14-4305-BC6C-73A49DC3D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>
                <a:solidFill>
                  <a:srgbClr val="005A9B"/>
                </a:solidFill>
                <a:latin typeface="TheMix 6-SemiBold"/>
                <a:cs typeface="TheMix 6-SemiBold"/>
              </a:rPr>
              <a:t>4. IJzeren schildknop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29999A2D-4E2A-4655-8A2B-9B80C7D49B5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dirty="0">
                <a:latin typeface="TheMix 5"/>
                <a:cs typeface="TheMix 5"/>
              </a:rPr>
              <a:t>Een schildknop is een onderdeel van een schild. </a:t>
            </a:r>
          </a:p>
          <a:p>
            <a:pPr marL="0" indent="0">
              <a:buNone/>
            </a:pPr>
            <a:r>
              <a:rPr lang="nl-BE" dirty="0">
                <a:latin typeface="TheMix 5"/>
                <a:cs typeface="TheMix 5"/>
              </a:rPr>
              <a:t>De Merovingers gebruikten schilden van hout of leder. </a:t>
            </a:r>
            <a:br>
              <a:rPr lang="nl-BE" dirty="0">
                <a:latin typeface="TheMix 5"/>
                <a:cs typeface="TheMix 5"/>
              </a:rPr>
            </a:br>
            <a:r>
              <a:rPr lang="nl-BE" dirty="0">
                <a:latin typeface="TheMix 5"/>
                <a:cs typeface="TheMix 5"/>
              </a:rPr>
              <a:t>In het midden van het schild zat een ijzeren </a:t>
            </a:r>
            <a:r>
              <a:rPr lang="nl-BE" dirty="0">
                <a:latin typeface="TheMix 6-SemiBold"/>
                <a:cs typeface="TheMix 6-SemiBold"/>
              </a:rPr>
              <a:t>schildknop</a:t>
            </a:r>
            <a:r>
              <a:rPr lang="nl-BE" dirty="0">
                <a:latin typeface="TheMix 5"/>
                <a:cs typeface="TheMix 5"/>
              </a:rPr>
              <a:t>. </a:t>
            </a:r>
          </a:p>
          <a:p>
            <a:pPr marL="0" indent="0">
              <a:buNone/>
            </a:pPr>
            <a:r>
              <a:rPr lang="nl-BE" dirty="0">
                <a:latin typeface="TheMix 5"/>
                <a:cs typeface="TheMix 5"/>
              </a:rPr>
              <a:t>Daarachter zat het handvat. </a:t>
            </a:r>
            <a:br>
              <a:rPr lang="nl-BE" dirty="0">
                <a:latin typeface="TheMix 5"/>
                <a:cs typeface="TheMix 5"/>
              </a:rPr>
            </a:br>
            <a:r>
              <a:rPr lang="nl-BE" dirty="0">
                <a:latin typeface="TheMix 5"/>
                <a:cs typeface="TheMix 5"/>
              </a:rPr>
              <a:t>De schildknop beschermde dus de hand van krijger. 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9E0031CA-8530-4E6A-9778-AB552423077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58194"/>
            <a:ext cx="5181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1425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aquarelvlak_0120x20_oker.ps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063"/>
            <a:ext cx="12192000" cy="83210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9462AEC-32B9-4A13-B072-BABDF22EE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>
                <a:solidFill>
                  <a:srgbClr val="005A9B"/>
                </a:solidFill>
                <a:latin typeface="TheMix 6-SemiBold"/>
                <a:cs typeface="TheMix 6-SemiBold"/>
              </a:rPr>
              <a:t>5. Mantelspeld in koper en brons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CACBA40-EAAB-4739-A2B1-284D252BC5F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dirty="0">
                <a:latin typeface="TheMix 5"/>
                <a:cs typeface="TheMix 5"/>
              </a:rPr>
              <a:t>De </a:t>
            </a:r>
            <a:r>
              <a:rPr lang="nl-BE" dirty="0" err="1">
                <a:latin typeface="TheMix 5"/>
                <a:cs typeface="TheMix 5"/>
              </a:rPr>
              <a:t>Merovingers</a:t>
            </a:r>
            <a:r>
              <a:rPr lang="nl-BE" dirty="0">
                <a:latin typeface="TheMix 5"/>
                <a:cs typeface="TheMix 5"/>
              </a:rPr>
              <a:t> maakten hele mooie mantelspelden. </a:t>
            </a:r>
          </a:p>
          <a:p>
            <a:pPr marL="0" indent="0">
              <a:buNone/>
            </a:pPr>
            <a:r>
              <a:rPr lang="nl-NL" dirty="0">
                <a:latin typeface="TheMix 5"/>
                <a:cs typeface="TheMix 5"/>
              </a:rPr>
              <a:t>Met de mantelspeld konden ze de twee uiteinden van een kledingstuk aan elkaar bevestigen. De mantelspeld is dus eigenlijk de voorloper van de knoop of de ritssluiting. </a:t>
            </a:r>
            <a:endParaRPr lang="nl-BE" dirty="0">
              <a:latin typeface="TheMix 5"/>
              <a:cs typeface="TheMix 5"/>
            </a:endParaRP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3C557D13-B5CC-42C7-AF64-DEAC8702828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847" y="1825625"/>
            <a:ext cx="2900306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5525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quarelvlak_0120x20_oker.ps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1496"/>
            <a:ext cx="12192000" cy="152716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DD1A6B-0196-40CC-A7CA-0BB285F16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>
                <a:solidFill>
                  <a:srgbClr val="005A9B"/>
                </a:solidFill>
                <a:latin typeface="Candara"/>
                <a:cs typeface="Candara"/>
              </a:rPr>
              <a:t>6.Zilveren oorringen, </a:t>
            </a:r>
            <a:br>
              <a:rPr lang="nl-BE" dirty="0">
                <a:solidFill>
                  <a:srgbClr val="005A9B"/>
                </a:solidFill>
                <a:latin typeface="Candara"/>
                <a:cs typeface="Candara"/>
              </a:rPr>
            </a:br>
            <a:r>
              <a:rPr lang="nl-BE" dirty="0">
                <a:solidFill>
                  <a:srgbClr val="005A9B"/>
                </a:solidFill>
                <a:latin typeface="Candara"/>
                <a:cs typeface="Candara"/>
              </a:rPr>
              <a:t>met schijfjes granaatsteen</a:t>
            </a:r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9C212F07-D1C3-4A65-AF5F-B1D5FC55112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838200" y="2263320"/>
            <a:ext cx="5181600" cy="3475948"/>
          </a:xfrm>
          <a:prstGeom prst="rect">
            <a:avLst/>
          </a:prstGeom>
        </p:spPr>
      </p:pic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24317228-60E9-4F6B-ACD1-FDAF47AEDD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2119642"/>
            <a:ext cx="5522983" cy="4057319"/>
          </a:xfrm>
        </p:spPr>
        <p:txBody>
          <a:bodyPr/>
          <a:lstStyle/>
          <a:p>
            <a:pPr marL="0" indent="0">
              <a:buNone/>
            </a:pPr>
            <a:r>
              <a:rPr lang="nl-BE" dirty="0">
                <a:latin typeface="TheMix 5"/>
                <a:cs typeface="TheMix 5"/>
              </a:rPr>
              <a:t>De </a:t>
            </a:r>
            <a:r>
              <a:rPr lang="nl-BE" dirty="0" err="1">
                <a:latin typeface="TheMix 5"/>
                <a:cs typeface="TheMix 5"/>
              </a:rPr>
              <a:t>Merovingers</a:t>
            </a:r>
            <a:r>
              <a:rPr lang="nl-BE" dirty="0">
                <a:latin typeface="TheMix 5"/>
                <a:cs typeface="TheMix 5"/>
              </a:rPr>
              <a:t> vonden hun uiterlijk belangrijk. Ze hadden heel wat sieraden, zoals armbanden, halskettingen en oorringen.</a:t>
            </a:r>
          </a:p>
          <a:p>
            <a:pPr marL="0" indent="0">
              <a:buNone/>
            </a:pPr>
            <a:endParaRPr lang="nl-BE" dirty="0">
              <a:latin typeface="TheMix 5"/>
              <a:cs typeface="TheMix 5"/>
            </a:endParaRPr>
          </a:p>
          <a:p>
            <a:pPr marL="0" indent="0">
              <a:buNone/>
            </a:pPr>
            <a:r>
              <a:rPr lang="nl-BE" dirty="0">
                <a:latin typeface="TheMix 5"/>
                <a:cs typeface="TheMix 5"/>
              </a:rPr>
              <a:t>De rode steentjes in de oorringen zijn ‘granaat’, een soort edelsteen.</a:t>
            </a:r>
          </a:p>
        </p:txBody>
      </p:sp>
    </p:spTree>
    <p:extLst>
      <p:ext uri="{BB962C8B-B14F-4D97-AF65-F5344CB8AC3E}">
        <p14:creationId xmlns:p14="http://schemas.microsoft.com/office/powerpoint/2010/main" val="512265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C0BCF7A0-A722-45AC-A458-63CF373286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103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B56E82A-884B-4BC5-AAF0-A4885E09FB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985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6E78589-0275-45D6-A1B3-D81A1D39E8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241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782C333-7096-4E2E-A84C-906668234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824" y="4368"/>
            <a:ext cx="9132352" cy="684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863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498CEF9-8B60-4095-9F0B-6E8AB7C1E0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671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D9F8F27-96DD-435A-ACAA-3B491A64DE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675" y="1057192"/>
            <a:ext cx="6354358" cy="426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992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quarelvlak0_220x103_groen.ps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524000"/>
            <a:ext cx="8074152" cy="3806952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9044A0D-F2AC-403A-8E3F-03B5D1EDE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4690"/>
            <a:ext cx="10515600" cy="950949"/>
          </a:xfrm>
        </p:spPr>
        <p:txBody>
          <a:bodyPr/>
          <a:lstStyle/>
          <a:p>
            <a:pPr algn="ctr"/>
            <a:r>
              <a:rPr lang="nl-BE" dirty="0">
                <a:solidFill>
                  <a:srgbClr val="005A9B"/>
                </a:solidFill>
                <a:latin typeface="TheMix 6-SemiBold"/>
                <a:cs typeface="TheMix 6-SemiBold"/>
              </a:rPr>
              <a:t>Wat zegt de archeoloog?</a:t>
            </a:r>
          </a:p>
        </p:txBody>
      </p:sp>
    </p:spTree>
    <p:extLst>
      <p:ext uri="{BB962C8B-B14F-4D97-AF65-F5344CB8AC3E}">
        <p14:creationId xmlns:p14="http://schemas.microsoft.com/office/powerpoint/2010/main" val="1242767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quarelvlak_0120x20_oker.ps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063"/>
            <a:ext cx="12192000" cy="83210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5363964-860C-4B2A-B269-11D692C1A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>
                <a:solidFill>
                  <a:srgbClr val="005A9B"/>
                </a:solidFill>
                <a:latin typeface="TheMix 6-SemiBold"/>
                <a:cs typeface="TheMix 6-SemiBold"/>
              </a:rPr>
              <a:t>1. Glazen drinkbeker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1CC778B-529C-432F-B6BB-C0A9CCC0C3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83108" y="1825625"/>
            <a:ext cx="5570692" cy="4351338"/>
          </a:xfrm>
        </p:spPr>
        <p:txBody>
          <a:bodyPr/>
          <a:lstStyle/>
          <a:p>
            <a:pPr marL="0" indent="0">
              <a:buNone/>
            </a:pPr>
            <a:r>
              <a:rPr lang="nl-BE" dirty="0">
                <a:latin typeface="TheMix 5"/>
                <a:cs typeface="TheMix 5"/>
              </a:rPr>
              <a:t>De </a:t>
            </a:r>
            <a:r>
              <a:rPr lang="nl-BE" dirty="0" err="1">
                <a:latin typeface="TheMix 5"/>
                <a:cs typeface="TheMix 5"/>
              </a:rPr>
              <a:t>Merovingers</a:t>
            </a:r>
            <a:r>
              <a:rPr lang="nl-BE" dirty="0">
                <a:latin typeface="TheMix 5"/>
                <a:cs typeface="TheMix 5"/>
              </a:rPr>
              <a:t> kenden de techniek van het </a:t>
            </a:r>
            <a:r>
              <a:rPr lang="nl-BE" dirty="0">
                <a:latin typeface="TheMix 6-SemiBold"/>
                <a:cs typeface="TheMix 6-SemiBold"/>
              </a:rPr>
              <a:t>glasblazen</a:t>
            </a:r>
            <a:r>
              <a:rPr lang="nl-BE" dirty="0">
                <a:latin typeface="TheMix 5"/>
                <a:cs typeface="TheMix 5"/>
              </a:rPr>
              <a:t>.</a:t>
            </a:r>
          </a:p>
          <a:p>
            <a:pPr marL="0" indent="0">
              <a:buNone/>
            </a:pPr>
            <a:r>
              <a:rPr lang="nl-BE" dirty="0">
                <a:latin typeface="TheMix 5"/>
                <a:cs typeface="TheMix 5"/>
              </a:rPr>
              <a:t>Ze hadden die techniek overgenomen van de Romeinen.</a:t>
            </a:r>
          </a:p>
          <a:p>
            <a:pPr marL="0" indent="0">
              <a:buNone/>
            </a:pPr>
            <a:endParaRPr lang="nl-BE" dirty="0">
              <a:latin typeface="TheMix 5"/>
              <a:cs typeface="TheMix 5"/>
            </a:endParaRPr>
          </a:p>
          <a:p>
            <a:pPr marL="0" indent="0">
              <a:buNone/>
            </a:pPr>
            <a:r>
              <a:rPr lang="nl-BE" dirty="0">
                <a:latin typeface="TheMix 5"/>
                <a:cs typeface="TheMix 5"/>
              </a:rPr>
              <a:t>Deze beker kon niet op zichzelf blijven staan. Wellicht moest je hem in 1 keer leegdrinken en daarna omgedraaid neerzetten.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F0E1D93F-2860-4A86-AF4D-414A9AB0EE1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141" y="1825625"/>
            <a:ext cx="289971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01618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235</Words>
  <Application>Microsoft Office PowerPoint</Application>
  <PresentationFormat>Breedbeeld</PresentationFormat>
  <Paragraphs>25</Paragraphs>
  <Slides>14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Candara</vt:lpstr>
      <vt:lpstr>TheMix 5</vt:lpstr>
      <vt:lpstr>TheMix 5I-Italic</vt:lpstr>
      <vt:lpstr>TheMix 6-SemiBold</vt:lpstr>
      <vt:lpstr>Kantoorthema</vt:lpstr>
      <vt:lpstr>Gevonden bij de Merovingers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Wat zegt de archeoloog?</vt:lpstr>
      <vt:lpstr>1. Glazen drinkbeker</vt:lpstr>
      <vt:lpstr>2. Sleutel in koper en brons</vt:lpstr>
      <vt:lpstr>3. Groot ijzeren mes</vt:lpstr>
      <vt:lpstr>4. IJzeren schildknop</vt:lpstr>
      <vt:lpstr>5. Mantelspeld in koper en brons</vt:lpstr>
      <vt:lpstr>6.Zilveren oorringen,  met schijfjes granaatsteen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Gevonden bij de Merovingers</dc:title>
  <dc:creator>jonas raats</dc:creator>
  <cp:lastModifiedBy>Stijn Knuts</cp:lastModifiedBy>
  <cp:revision>33</cp:revision>
  <dcterms:created xsi:type="dcterms:W3CDTF">2019-01-25T08:25:43Z</dcterms:created>
  <dcterms:modified xsi:type="dcterms:W3CDTF">2019-08-30T08:27:50Z</dcterms:modified>
</cp:coreProperties>
</file>