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13"/>
  </p:notesMasterIdLst>
  <p:handoutMasterIdLst>
    <p:handoutMasterId r:id="rId14"/>
  </p:handoutMasterIdLst>
  <p:sldIdLst>
    <p:sldId id="260" r:id="rId5"/>
    <p:sldId id="278" r:id="rId6"/>
    <p:sldId id="268" r:id="rId7"/>
    <p:sldId id="277" r:id="rId8"/>
    <p:sldId id="281" r:id="rId9"/>
    <p:sldId id="279" r:id="rId10"/>
    <p:sldId id="283" r:id="rId11"/>
    <p:sldId id="282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nterstat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nterstat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nterstat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nterstat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7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9" autoAdjust="0"/>
    <p:restoredTop sz="94692" autoAdjust="0"/>
  </p:normalViewPr>
  <p:slideViewPr>
    <p:cSldViewPr>
      <p:cViewPr varScale="1">
        <p:scale>
          <a:sx n="88" d="100"/>
          <a:sy n="88" d="100"/>
        </p:scale>
        <p:origin x="749" y="62"/>
      </p:cViewPr>
      <p:guideLst>
        <p:guide orient="horz" pos="4037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Interstate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Interstate" pitchFamily="2" charset="0"/>
                <a:cs typeface="+mn-cs"/>
              </a:defRPr>
            </a:lvl1pPr>
          </a:lstStyle>
          <a:p>
            <a:pPr>
              <a:defRPr/>
            </a:pPr>
            <a:fld id="{70D65579-D313-4C3F-92C7-461ED0A2F1EE}" type="datetime1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Interstate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Interstate" pitchFamily="2" charset="0"/>
                <a:cs typeface="+mn-cs"/>
              </a:defRPr>
            </a:lvl1pPr>
          </a:lstStyle>
          <a:p>
            <a:pPr>
              <a:defRPr/>
            </a:pPr>
            <a:fld id="{2B101CC8-23AF-440D-8ACB-9DD15203B9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cs typeface="+mn-cs"/>
              </a:defRPr>
            </a:lvl1pPr>
          </a:lstStyle>
          <a:p>
            <a:pPr>
              <a:defRPr/>
            </a:pPr>
            <a:fld id="{D6E6266B-8662-44C6-BF3E-020F21B0740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0020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eaLnBrk="1" hangingPunct="1"/>
            <a:fld id="{E20D2D70-9DAD-4731-BF9B-3849F84BC13E}" type="slidenum">
              <a:rPr lang="nl-BE" altLang="nl-BE" smtClean="0">
                <a:latin typeface="Arial" pitchFamily="34" charset="0"/>
              </a:rPr>
              <a:pPr eaLnBrk="1" hangingPunct="1"/>
              <a:t>1</a:t>
            </a:fld>
            <a:endParaRPr lang="nl-BE" altLang="nl-BE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BE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2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7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4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hangingPunct="1"/>
            <a:fld id="{A7B889F3-8885-4443-A1A4-23B0EDA23F6B}" type="slidenum">
              <a:rPr lang="en-US" altLang="nl-BE" sz="900">
                <a:solidFill>
                  <a:schemeClr val="bg1"/>
                </a:solidFill>
              </a:rPr>
              <a:pPr algn="r" eaLnBrk="1" hangingPunct="1"/>
              <a:t>‹nr.›</a:t>
            </a:fld>
            <a:r>
              <a:rPr lang="en-US" altLang="nl-BE" sz="900">
                <a:solidFill>
                  <a:schemeClr val="bg1"/>
                </a:solidFill>
              </a:rPr>
              <a:t> </a:t>
            </a:r>
            <a:r>
              <a:rPr lang="en-US" altLang="nl-BE" sz="900">
                <a:solidFill>
                  <a:schemeClr val="bg1"/>
                </a:solidFill>
                <a:latin typeface="Arial" pitchFamily="34" charset="0"/>
                <a:ea typeface="BentonSansCond-Regular"/>
              </a:rPr>
              <a:t>- </a:t>
            </a:r>
            <a:fld id="{E11EA65B-775C-45E8-B35F-7FC55F7EF74F}" type="datetime1">
              <a:rPr lang="en-US" altLang="nl-BE" sz="900">
                <a:solidFill>
                  <a:schemeClr val="bg1"/>
                </a:solidFill>
                <a:latin typeface="Arial" pitchFamily="34" charset="0"/>
                <a:ea typeface="BentonSansCond-Regular"/>
              </a:rPr>
              <a:pPr algn="r" eaLnBrk="1" hangingPunct="1"/>
              <a:t>6/23/2020</a:t>
            </a:fld>
            <a:endParaRPr lang="en-US" altLang="nl-BE" sz="900">
              <a:solidFill>
                <a:schemeClr val="bg1"/>
              </a:solidFill>
              <a:latin typeface="Arial" pitchFamily="34" charset="0"/>
              <a:ea typeface="BentonSans-Bold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414377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7544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45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8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en-US" altLang="nl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362200" y="6324600"/>
            <a:ext cx="632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nterstat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nterstat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nterstat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nterstat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nterstat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rstate"/>
              </a:defRPr>
            </a:lvl9pPr>
          </a:lstStyle>
          <a:p>
            <a:pPr algn="r" eaLnBrk="1" hangingPunct="1"/>
            <a:fld id="{FC830B56-109D-4127-A36C-D90441FE6A93}" type="slidenum">
              <a:rPr lang="en-US" altLang="nl-BE" sz="9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eaLnBrk="1" hangingPunct="1"/>
              <a:t>‹nr.›</a:t>
            </a:fld>
            <a:r>
              <a:rPr lang="en-US" altLang="nl-BE" sz="9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BE" sz="900">
                <a:solidFill>
                  <a:schemeClr val="tx2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t>- </a:t>
            </a:r>
            <a:fld id="{51EEEA36-9978-47EE-A2E6-A42DD1548CF2}" type="datetime1">
              <a:rPr lang="en-US" altLang="nl-BE" sz="900">
                <a:solidFill>
                  <a:schemeClr val="tx2"/>
                </a:solidFill>
                <a:latin typeface="Verdana" pitchFamily="34" charset="0"/>
                <a:ea typeface="BentonSansCond-Regular"/>
                <a:cs typeface="Verdana" pitchFamily="34" charset="0"/>
              </a:rPr>
              <a:pPr algn="r" eaLnBrk="1" hangingPunct="1"/>
              <a:t>6/23/2020</a:t>
            </a:fld>
            <a:endParaRPr lang="en-US" altLang="nl-BE" sz="900">
              <a:solidFill>
                <a:schemeClr val="tx2"/>
              </a:solidFill>
              <a:latin typeface="Verdana" pitchFamily="34" charset="0"/>
              <a:ea typeface="BentonSans-Bold"/>
              <a:cs typeface="Verdana" pitchFamily="34" charset="0"/>
            </a:endParaRPr>
          </a:p>
        </p:txBody>
      </p:sp>
      <p:pic>
        <p:nvPicPr>
          <p:cNvPr id="1029" name="Picture 5" descr="provant_logo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019800"/>
            <a:ext cx="18367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5" r:id="rId9"/>
    <p:sldLayoutId id="2147484016" r:id="rId10"/>
    <p:sldLayoutId id="214748401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 pitchFamily="34" charset="0"/>
        <a:buChar char="•"/>
        <a:defRPr>
          <a:solidFill>
            <a:schemeClr val="tx2"/>
          </a:solidFill>
          <a:latin typeface="Verdana"/>
          <a:ea typeface="MS PGothic" pitchFamily="34" charset="-128"/>
          <a:cs typeface="Verdana"/>
        </a:defRPr>
      </a:lvl1pPr>
      <a:lvl2pPr marL="395288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itchFamily="34" charset="0"/>
        <a:buChar char="•"/>
        <a:defRPr sz="1600">
          <a:solidFill>
            <a:schemeClr val="tx2"/>
          </a:solidFill>
          <a:latin typeface="Verdana"/>
          <a:ea typeface="MS PGothic" pitchFamily="34" charset="-128"/>
          <a:cs typeface="Verdana"/>
        </a:defRPr>
      </a:lvl2pPr>
      <a:lvl3pPr marL="574675" indent="-179388" algn="l" rtl="0" eaLnBrk="1" fontAlgn="base" hangingPunct="1">
        <a:spcBef>
          <a:spcPts val="5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400">
          <a:solidFill>
            <a:schemeClr val="tx2"/>
          </a:solidFill>
          <a:latin typeface="Verdana"/>
          <a:ea typeface="MS PGothic" pitchFamily="34" charset="-128"/>
          <a:cs typeface="Verdana"/>
        </a:defRPr>
      </a:lvl3pPr>
      <a:lvl4pPr marL="898525" indent="-179388" algn="l" rtl="0" eaLnBrk="1" fontAlgn="base" hangingPunct="1">
        <a:spcBef>
          <a:spcPts val="700"/>
        </a:spcBef>
        <a:spcAft>
          <a:spcPct val="0"/>
        </a:spcAft>
        <a:buClr>
          <a:srgbClr val="4D4D4D"/>
        </a:buClr>
        <a:buFont typeface="Arial" pitchFamily="34" charset="0"/>
        <a:buChar char="•"/>
        <a:defRPr sz="1200">
          <a:solidFill>
            <a:schemeClr val="tx2"/>
          </a:solidFill>
          <a:latin typeface="Verdana"/>
          <a:ea typeface="MS PGothic" pitchFamily="34" charset="-128"/>
          <a:cs typeface="Verdana"/>
        </a:defRPr>
      </a:lvl4pPr>
      <a:lvl5pPr marL="1079500" indent="-17938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000">
          <a:solidFill>
            <a:schemeClr val="tx2"/>
          </a:solidFill>
          <a:latin typeface="Verdana"/>
          <a:ea typeface="MS PGothic" pitchFamily="34" charset="-128"/>
          <a:cs typeface="Verdana"/>
        </a:defRPr>
      </a:lvl5pPr>
      <a:lvl6pPr marL="1440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m.be/tips/tips-bij-droogte" TargetMode="External"/><Relationship Id="rId2" Type="http://schemas.openxmlformats.org/officeDocument/2006/relationships/hyperlink" Target="http://www.opdehoogtevandroogte.b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licktime.symantec.com/36wnwn3Yv5buaG51qFZhkeh6H2?u=https%3A%2F%2Fwww.vmm.be%2Fwater%2Fwaterbesp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3Kbo94vaYxJwhXQgCgPVR8Y6H2?u=https%3A%2F%2Fwww.vmm.be%2Fwaterloket%2Fcampagnemateriaal%2Fgezond-water-ook-jouw-zorg%2Fartikel-sluit-regenwater-veilig-aan%2Fview" TargetMode="External"/><Relationship Id="rId2" Type="http://schemas.openxmlformats.org/officeDocument/2006/relationships/hyperlink" Target="https://clicktime.symantec.com/39scJ7Rfi3cuLDmCrtcgEZc6H2?u=https%3A%2F%2Fwww.vmm.be%2Fwater%2Fbouwen%2Fregenwater%2Fhergebrui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kampc.be/artikel/2020/05/27/Minder-water-verbruiken-Zo-doe-je-da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v.vlaanderen.be/nl/voorlichting-info/voorlichting/droogte/preventieve-maatregelen-droogte-wat-kan-u-doe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incieantwerpen.be/aanbod/dlm/biodiversiteit/ecosysteemdiensten/projecten-en-realisaties.html?_cldee=a2F0bGVlbi52YW5icmFla2VsQHByb3ZpbmNpZWFudHdlcnBlbi5iZQ%3d%3d&amp;recipientid=contact-9634d5cfb8bae911a9f1000d3a2bb31e-62b0bb92c8874530be0a9111a8cb4160&amp;esid=fae6dceb-8384-ea11-a811-000d3a20fe20" TargetMode="External"/><Relationship Id="rId2" Type="http://schemas.openxmlformats.org/officeDocument/2006/relationships/hyperlink" Target="https://www.provincieantwerpen.be/aanbod/dlm/biodiversiteit/ecosysteemdiensten/hoe-schakel-ik-ecosysteemdiensten-in.html?_cldee=a2F0bGVlbi52YW5icmFla2VsQHByb3ZpbmNpZWFudHdlcnBlbi5iZQ%3d%3d&amp;recipientid=contact-9634d5cfb8bae911a9f1000d3a2bb31e-62b0bb92c8874530be0a9111a8cb4160&amp;esid=fae6dceb-8384-ea11-a811-000d3a20fe2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slabantwerpen.org/samenaankoopgeveltonne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971550" y="3136900"/>
            <a:ext cx="7704138" cy="449263"/>
          </a:xfrm>
        </p:spPr>
        <p:txBody>
          <a:bodyPr/>
          <a:lstStyle/>
          <a:p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Communicatie en </a:t>
            </a:r>
            <a:r>
              <a:rPr lang="en-US" altLang="nl-BE" dirty="0" err="1" smtClean="0">
                <a:latin typeface="Verdana" pitchFamily="34" charset="0"/>
                <a:cs typeface="Verdana" pitchFamily="34" charset="0"/>
              </a:rPr>
              <a:t>sensibilisatie</a:t>
            </a:r>
            <a:endParaRPr lang="en-US" altLang="nl-BE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71550" y="3860800"/>
            <a:ext cx="7456488" cy="1395076"/>
          </a:xfrm>
        </p:spPr>
        <p:txBody>
          <a:bodyPr/>
          <a:lstStyle/>
          <a:p>
            <a:endParaRPr lang="en-US" altLang="nl-BE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Tips </a:t>
            </a:r>
            <a:r>
              <a:rPr lang="en-US" altLang="nl-BE" dirty="0" err="1" smtClean="0">
                <a:latin typeface="Verdana" pitchFamily="34" charset="0"/>
                <a:cs typeface="Verdana" pitchFamily="34" charset="0"/>
              </a:rPr>
              <a:t>voor</a:t>
            </a:r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 burgers</a:t>
            </a:r>
            <a:endParaRPr lang="en-US" altLang="nl-BE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4874096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 smtClean="0"/>
              <a:t>VMM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u="sng" dirty="0" smtClean="0">
                <a:hlinkClick r:id="rId2"/>
              </a:rPr>
              <a:t>www.opdehoogtevandroogte.be</a:t>
            </a:r>
            <a:r>
              <a:rPr lang="nl-BE" dirty="0" smtClean="0"/>
              <a:t>: op </a:t>
            </a:r>
            <a:r>
              <a:rPr lang="nl-BE" dirty="0"/>
              <a:t>deze webpagina wordt de actuele droogtetoestand </a:t>
            </a:r>
            <a:r>
              <a:rPr lang="nl-BE" dirty="0" smtClean="0"/>
              <a:t>gecommuniceerd</a:t>
            </a:r>
          </a:p>
          <a:p>
            <a:endParaRPr lang="nl-BE" dirty="0"/>
          </a:p>
          <a:p>
            <a:r>
              <a:rPr lang="nl-BE" u="sng" dirty="0" smtClean="0">
                <a:hlinkClick r:id="rId3"/>
              </a:rPr>
              <a:t>https</a:t>
            </a:r>
            <a:r>
              <a:rPr lang="nl-BE" u="sng" dirty="0">
                <a:hlinkClick r:id="rId3"/>
              </a:rPr>
              <a:t>://</a:t>
            </a:r>
            <a:r>
              <a:rPr lang="nl-BE" u="sng" dirty="0" smtClean="0">
                <a:hlinkClick r:id="rId3"/>
              </a:rPr>
              <a:t>www.vmm.be/tips/tips-bij-droogte</a:t>
            </a:r>
            <a:r>
              <a:rPr lang="nl-BE" dirty="0" smtClean="0"/>
              <a:t>:</a:t>
            </a:r>
            <a:br>
              <a:rPr lang="nl-BE" dirty="0" smtClean="0"/>
            </a:br>
            <a:r>
              <a:rPr lang="nl-BE" dirty="0" smtClean="0"/>
              <a:t>hoe kan je water besparen in huis</a:t>
            </a:r>
            <a:r>
              <a:rPr lang="nl-BE" dirty="0"/>
              <a:t>, buiten en in de tuin in tijden van </a:t>
            </a:r>
            <a:r>
              <a:rPr lang="nl-BE" dirty="0" smtClean="0"/>
              <a:t>droogte</a:t>
            </a:r>
            <a:endParaRPr lang="nl-BE" dirty="0"/>
          </a:p>
          <a:p>
            <a:r>
              <a:rPr lang="nl-BE" dirty="0"/>
              <a:t> </a:t>
            </a:r>
          </a:p>
          <a:p>
            <a:r>
              <a:rPr lang="nl-BE" dirty="0"/>
              <a:t>Op </a:t>
            </a:r>
            <a:r>
              <a:rPr lang="nl-BE" u="sng" dirty="0">
                <a:hlinkClick r:id="rId4"/>
              </a:rPr>
              <a:t>https://www.vmm.be/water/waterbesparing</a:t>
            </a:r>
            <a:r>
              <a:rPr lang="nl-BE" dirty="0"/>
              <a:t> staan algemene tips om water te besparen.</a:t>
            </a:r>
          </a:p>
          <a:p>
            <a:r>
              <a:rPr lang="nl-BE" dirty="0"/>
              <a:t> </a:t>
            </a:r>
            <a:endParaRPr lang="en-US" altLang="nl-BE" sz="24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" name="AutoShape 2" descr="Vlaamse Milieumaatschappi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 descr="https://www.vmm.be/over-vmm/Logo_VOL_Vlaanderen_is_milie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75" y="4726956"/>
            <a:ext cx="3048273" cy="11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MM logo typografisch bla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90" y="5572718"/>
            <a:ext cx="1888057" cy="3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Tips </a:t>
            </a:r>
            <a:r>
              <a:rPr lang="en-US" altLang="nl-BE" dirty="0" err="1" smtClean="0">
                <a:latin typeface="Verdana" pitchFamily="34" charset="0"/>
                <a:cs typeface="Verdana" pitchFamily="34" charset="0"/>
              </a:rPr>
              <a:t>voor</a:t>
            </a:r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 burgers</a:t>
            </a:r>
            <a:endParaRPr lang="en-US" altLang="nl-BE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4874096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r>
              <a:rPr lang="nl-BE" u="sng" dirty="0" smtClean="0">
                <a:hlinkClick r:id="rId2"/>
              </a:rPr>
              <a:t>Waterhergebruik</a:t>
            </a:r>
            <a:r>
              <a:rPr lang="nl-BE" dirty="0" smtClean="0"/>
              <a:t>: tips voor bouwers en verbouwers m.b.t. hergebruik </a:t>
            </a:r>
            <a:r>
              <a:rPr lang="nl-BE" dirty="0"/>
              <a:t>van (regen)water 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Regenwater veilig gebruiken: </a:t>
            </a:r>
            <a:br>
              <a:rPr lang="nl-BE" dirty="0" smtClean="0"/>
            </a:br>
            <a:r>
              <a:rPr lang="nl-BE" u="sng" dirty="0" smtClean="0">
                <a:hlinkClick r:id="rId3"/>
              </a:rPr>
              <a:t>https</a:t>
            </a:r>
            <a:r>
              <a:rPr lang="nl-BE" u="sng" dirty="0">
                <a:hlinkClick r:id="rId3"/>
              </a:rPr>
              <a:t>://www.vmm.be/waterloket/campagnemateriaal/gezond-water-ook-jouw-zorg/artikel-sluit-regenwater-veilig-aan/view</a:t>
            </a:r>
            <a:endParaRPr lang="nl-BE" dirty="0"/>
          </a:p>
          <a:p>
            <a:pPr marL="0" indent="0">
              <a:buNone/>
            </a:pPr>
            <a:endParaRPr lang="en-US" altLang="nl-BE" sz="2400" dirty="0" smtClean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https://www.vmm.be/over-vmm/Logo_VOL_Vlaanderen_is_mili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75" y="4726956"/>
            <a:ext cx="3048273" cy="11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MM logo typografisch bla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90" y="5572718"/>
            <a:ext cx="1888057" cy="3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Tips </a:t>
            </a:r>
            <a:r>
              <a:rPr lang="en-US" altLang="nl-BE" dirty="0" err="1" smtClean="0">
                <a:latin typeface="Verdana" pitchFamily="34" charset="0"/>
                <a:cs typeface="Verdana" pitchFamily="34" charset="0"/>
              </a:rPr>
              <a:t>voor</a:t>
            </a:r>
            <a:r>
              <a:rPr lang="en-US" altLang="nl-BE" dirty="0" smtClean="0">
                <a:latin typeface="Verdana" pitchFamily="34" charset="0"/>
                <a:cs typeface="Verdana" pitchFamily="34" charset="0"/>
              </a:rPr>
              <a:t> burgers</a:t>
            </a:r>
            <a:endParaRPr lang="en-US" altLang="nl-BE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4874096"/>
          </a:xfrm>
        </p:spPr>
        <p:txBody>
          <a:bodyPr/>
          <a:lstStyle/>
          <a:p>
            <a:pPr marL="0" indent="0">
              <a:buNone/>
            </a:pPr>
            <a:endParaRPr lang="en-US" altLang="nl-BE" sz="2400" dirty="0">
              <a:latin typeface="Verdana" pitchFamily="34" charset="0"/>
              <a:cs typeface="Verdana" pitchFamily="34" charset="0"/>
              <a:hlinkClick r:id="rId2"/>
            </a:endParaRPr>
          </a:p>
          <a:p>
            <a:pPr marL="0" indent="0">
              <a:buNone/>
            </a:pPr>
            <a:endParaRPr lang="en-US" altLang="nl-BE" sz="2400" dirty="0" smtClean="0">
              <a:latin typeface="Verdana" pitchFamily="34" charset="0"/>
              <a:cs typeface="Verdana" pitchFamily="34" charset="0"/>
              <a:hlinkClick r:id="rId2"/>
            </a:endParaRPr>
          </a:p>
          <a:p>
            <a:pPr marL="0" indent="0">
              <a:buNone/>
            </a:pPr>
            <a:r>
              <a:rPr lang="en-US" altLang="nl-BE" sz="2400" dirty="0" smtClean="0">
                <a:latin typeface="Verdana" pitchFamily="34" charset="0"/>
                <a:cs typeface="Verdana" pitchFamily="34" charset="0"/>
                <a:hlinkClick r:id="rId2"/>
              </a:rPr>
              <a:t>https</a:t>
            </a:r>
            <a:r>
              <a:rPr lang="en-US" altLang="nl-BE" sz="2400" dirty="0">
                <a:latin typeface="Verdana" pitchFamily="34" charset="0"/>
                <a:cs typeface="Verdana" pitchFamily="34" charset="0"/>
                <a:hlinkClick r:id="rId2"/>
              </a:rPr>
              <a:t>://</a:t>
            </a:r>
            <a:r>
              <a:rPr lang="en-US" altLang="nl-BE" sz="2400" dirty="0" smtClean="0">
                <a:latin typeface="Verdana" pitchFamily="34" charset="0"/>
                <a:cs typeface="Verdana" pitchFamily="34" charset="0"/>
                <a:hlinkClick r:id="rId2"/>
              </a:rPr>
              <a:t>www.kampc.be/artikel/2020/05/27/Minder-water-verbruiken-Zo-doe-je-dat</a:t>
            </a:r>
            <a:endParaRPr lang="en-US" altLang="nl-BE" sz="2400" dirty="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altLang="nl-BE" sz="2400" dirty="0" smtClean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1755473" cy="5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Landbouw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r>
              <a:rPr lang="nl-BE" dirty="0" smtClean="0">
                <a:hlinkClick r:id="rId2"/>
              </a:rPr>
              <a:t>Departement Landbouw en visserij</a:t>
            </a:r>
            <a:r>
              <a:rPr lang="nl-BE" dirty="0" smtClean="0"/>
              <a:t>: preventieve maatregelen tegen droogte: wat kan je doen?</a:t>
            </a:r>
            <a:endParaRPr lang="nl-BE" dirty="0"/>
          </a:p>
        </p:txBody>
      </p:sp>
      <p:pic>
        <p:nvPicPr>
          <p:cNvPr id="1026" name="Picture 2" descr="Departement Landbouw en Visserij | Werktuigend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095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0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Ecosysteemdiensten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r>
              <a:rPr lang="nl-BE" dirty="0" smtClean="0">
                <a:hlinkClick r:id="rId2"/>
              </a:rPr>
              <a:t>Hoe schakel ik ecosysteemdiensten in?</a:t>
            </a:r>
            <a:r>
              <a:rPr lang="nl-BE" dirty="0" smtClean="0"/>
              <a:t> Infiltratiekaarten</a:t>
            </a:r>
          </a:p>
          <a:p>
            <a:r>
              <a:rPr lang="nl-BE" dirty="0" smtClean="0">
                <a:hlinkClick r:id="rId3"/>
              </a:rPr>
              <a:t>Projecten en realisaties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8990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Samenaankoop regentonnen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7643192" cy="4419600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Door</a:t>
            </a:r>
            <a:r>
              <a:rPr lang="nl-BE" dirty="0" smtClean="0">
                <a:hlinkClick r:id="rId2"/>
              </a:rPr>
              <a:t> </a:t>
            </a:r>
            <a:r>
              <a:rPr lang="nl-BE" dirty="0" err="1"/>
              <a:t>Commons</a:t>
            </a:r>
            <a:r>
              <a:rPr lang="nl-BE" dirty="0"/>
              <a:t> Lab </a:t>
            </a:r>
            <a:r>
              <a:rPr lang="nl-BE" dirty="0" smtClean="0"/>
              <a:t>Antwerpen, mogelijk gemaakt door de Burgerbegroting </a:t>
            </a:r>
            <a:r>
              <a:rPr lang="nl-BE" dirty="0"/>
              <a:t>van het district Antwerpen</a:t>
            </a:r>
            <a:endParaRPr lang="nl-BE" dirty="0">
              <a:hlinkClick r:id="rId2"/>
            </a:endParaRPr>
          </a:p>
          <a:p>
            <a:pPr marL="0" indent="0">
              <a:buNone/>
            </a:pPr>
            <a:endParaRPr lang="nl-BE" dirty="0" smtClean="0">
              <a:hlinkClick r:id="rId2"/>
            </a:endParaRP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https</a:t>
            </a:r>
            <a:r>
              <a:rPr lang="nl-BE" dirty="0">
                <a:hlinkClick r:id="rId2"/>
              </a:rPr>
              <a:t>://www.commonslabantwerpen.org/samenaankoopgeveltonnen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129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472940" cy="6354706"/>
          </a:xfrm>
        </p:spPr>
      </p:pic>
    </p:spTree>
    <p:extLst>
      <p:ext uri="{BB962C8B-B14F-4D97-AF65-F5344CB8AC3E}">
        <p14:creationId xmlns:p14="http://schemas.microsoft.com/office/powerpoint/2010/main" val="1248571441"/>
      </p:ext>
    </p:extLst>
  </p:cSld>
  <p:clrMapOvr>
    <a:masterClrMapping/>
  </p:clrMapOvr>
</p:sld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0f844532-14d6-4b18-9a81-2a5b58b0880b" xsi:nil="true"/>
    <Document_x0020_fase xmlns="0f844532-14d6-4b18-9a81-2a5b58b0880b" xsi:nil="true"/>
    <Status_x0020_document xmlns="0f844532-14d6-4b18-9a81-2a5b58b088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9955CED266341A457461D624E59E1" ma:contentTypeVersion="5" ma:contentTypeDescription="Een nieuw document maken." ma:contentTypeScope="" ma:versionID="1db128ee9345751f01b6297192ce2b47">
  <xsd:schema xmlns:xsd="http://www.w3.org/2001/XMLSchema" xmlns:xs="http://www.w3.org/2001/XMLSchema" xmlns:p="http://schemas.microsoft.com/office/2006/metadata/properties" xmlns:ns2="0f844532-14d6-4b18-9a81-2a5b58b0880b" xmlns:ns3="21de6823-953a-4050-85cd-edea08db9e14" targetNamespace="http://schemas.microsoft.com/office/2006/metadata/properties" ma:root="true" ma:fieldsID="dac99bf3019d54d50a670f1083bdf4af" ns2:_="" ns3:_="">
    <xsd:import namespace="0f844532-14d6-4b18-9a81-2a5b58b0880b"/>
    <xsd:import namespace="21de6823-953a-4050-85cd-edea08db9e14"/>
    <xsd:element name="properties">
      <xsd:complexType>
        <xsd:sequence>
          <xsd:element name="documentManagement">
            <xsd:complexType>
              <xsd:all>
                <xsd:element ref="ns2:Status_x0020_document" minOccurs="0"/>
                <xsd:element ref="ns2:Document_x0020_fase" minOccurs="0"/>
                <xsd:element ref="ns2:Documenttyp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44532-14d6-4b18-9a81-2a5b58b0880b" elementFormDefault="qualified">
    <xsd:import namespace="http://schemas.microsoft.com/office/2006/documentManagement/types"/>
    <xsd:import namespace="http://schemas.microsoft.com/office/infopath/2007/PartnerControls"/>
    <xsd:element name="Status_x0020_document" ma:index="8" nillable="true" ma:displayName="Status document" ma:format="Dropdown" ma:internalName="Status_x0020_document">
      <xsd:simpleType>
        <xsd:restriction base="dms:Choice">
          <xsd:enumeration value="Ontwerp"/>
          <xsd:enumeration value="Eindontwerp"/>
          <xsd:enumeration value="Definitief"/>
        </xsd:restriction>
      </xsd:simpleType>
    </xsd:element>
    <xsd:element name="Document_x0020_fase" ma:index="9" nillable="true" ma:displayName="Document fase" ma:format="Dropdown" ma:internalName="Document_x0020_fase">
      <xsd:simpleType>
        <xsd:restriction base="dms:Choice">
          <xsd:enumeration value="Nog aan te leveren"/>
        </xsd:restriction>
      </xsd:simpleType>
    </xsd:element>
    <xsd:element name="Documenttype" ma:index="10" nillable="true" ma:displayName="Documenttype" ma:format="Dropdown" ma:internalName="Documenttype">
      <xsd:simpleType>
        <xsd:restriction base="dms:Choice">
          <xsd:enumeration value="Nieuwsbrief"/>
          <xsd:enumeration value="Rapport"/>
          <xsd:enumeration value="Persberich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e6823-953a-4050-85cd-edea08db9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99479-5E81-4E37-9111-4F038942C8FD}">
  <ds:schemaRefs>
    <ds:schemaRef ds:uri="http://purl.org/dc/dcmitype/"/>
    <ds:schemaRef ds:uri="http://schemas.openxmlformats.org/package/2006/metadata/core-properties"/>
    <ds:schemaRef ds:uri="0f844532-14d6-4b18-9a81-2a5b58b0880b"/>
    <ds:schemaRef ds:uri="http://purl.org/dc/elements/1.1/"/>
    <ds:schemaRef ds:uri="http://schemas.microsoft.com/office/infopath/2007/PartnerControls"/>
    <ds:schemaRef ds:uri="http://www.w3.org/XML/1998/namespace"/>
    <ds:schemaRef ds:uri="21de6823-953a-4050-85cd-edea08db9e14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501604-5CD3-423C-80A3-B5B09F50A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630A3-B8DF-4017-9E96-90D8452B4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44532-14d6-4b18-9a81-2a5b58b0880b"/>
    <ds:schemaRef ds:uri="21de6823-953a-4050-85cd-edea08db9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provincie_antwerpen_ppt_verdana</Template>
  <TotalTime>190</TotalTime>
  <Words>133</Words>
  <Application>Microsoft Office PowerPoint</Application>
  <PresentationFormat>Diavoorstelling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ＭＳ Ｐゴシック</vt:lpstr>
      <vt:lpstr>ＭＳ Ｐゴシック</vt:lpstr>
      <vt:lpstr>Arial</vt:lpstr>
      <vt:lpstr>BentonSans-Bold</vt:lpstr>
      <vt:lpstr>BentonSansCond-Regular</vt:lpstr>
      <vt:lpstr>Interstate</vt:lpstr>
      <vt:lpstr>Lucida Grande</vt:lpstr>
      <vt:lpstr>Verdana</vt:lpstr>
      <vt:lpstr>provincie_antwerpen_ppt_verdana</vt:lpstr>
      <vt:lpstr>Communicatie en sensibilisatie</vt:lpstr>
      <vt:lpstr>Tips voor burgers</vt:lpstr>
      <vt:lpstr>Tips voor burgers</vt:lpstr>
      <vt:lpstr>Tips voor burgers</vt:lpstr>
      <vt:lpstr>Landbouw</vt:lpstr>
      <vt:lpstr>Ecosysteemdiensten</vt:lpstr>
      <vt:lpstr>Samenaankoop regentonnen</vt:lpstr>
      <vt:lpstr>PowerPoint-presentatie</vt:lpstr>
    </vt:vector>
  </TitlesOfParts>
  <Company>PROVANT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DLM</dc:title>
  <dc:creator>GIJSBRECHTS Thalia</dc:creator>
  <cp:lastModifiedBy>VAN BRAEKEL Katleen</cp:lastModifiedBy>
  <cp:revision>24</cp:revision>
  <cp:lastPrinted>2009-04-27T10:20:31Z</cp:lastPrinted>
  <dcterms:created xsi:type="dcterms:W3CDTF">2015-11-26T13:02:31Z</dcterms:created>
  <dcterms:modified xsi:type="dcterms:W3CDTF">2020-06-23T11:44:21Z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0x010100F639955CED266341A457461D624E59E1</vt:lpwstr>
  </property>
  <property fmtid="{D5CDD505-2E9C-101B-9397-08002B2CF9AE}" pid="3" name="Dienst">
    <vt:lpwstr>2;#Departement Leefmilieu (DLM)|32daeaed-30f2-4fa3-b066-5e61d9800d7d</vt:lpwstr>
  </property>
</Properties>
</file>