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2AC2C-55BA-46D8-9051-C3CFDD14018B}" type="datetimeFigureOut">
              <a:rPr lang="nl-BE" smtClean="0"/>
              <a:t>25/11/2016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E6618-9CD5-4AAB-BA19-07C442535F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706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E6618-9CD5-4AAB-BA19-07C442535F3E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1590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136900"/>
            <a:ext cx="7704856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48"/>
            <a:ext cx="7456488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83058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Bedankt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  <a:prstGeom prst="rect">
            <a:avLst/>
          </a:prstGeom>
        </p:spPr>
        <p:txBody>
          <a:bodyPr/>
          <a:lstStyle/>
          <a:p>
            <a:fld id="{88254154-E61F-4E92-86B0-6B39C7B45AE7}" type="datetimeFigureOut">
              <a:rPr lang="nl-BE" smtClean="0"/>
              <a:t>25/11/2016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fld id="{C0B90B03-9B55-4F38-A498-2FBC31608DF8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362200" y="64008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 dirty="0" smtClean="0">
                <a:solidFill>
                  <a:schemeClr val="bg1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fld id="{FA8FA715-E69F-4247-B6C7-0A6437FC9788}" type="datetime1">
              <a:rPr lang="en-US" sz="900" smtClean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pPr algn="r">
                <a:defRPr/>
              </a:pPr>
              <a:t>11/25/2016</a:t>
            </a:fld>
            <a:endParaRPr lang="en-US" sz="900" dirty="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7466013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Chapter number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7200" y="2895600"/>
            <a:ext cx="74676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 smtClean="0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 dirty="0" smtClean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 smtClean="0"/>
              <a:t>Picture caption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</a:t>
            </a:r>
            <a:r>
              <a:rPr lang="en-US" dirty="0" smtClean="0"/>
              <a:t>12pt</a:t>
            </a:r>
          </a:p>
          <a:p>
            <a:pPr lvl="4"/>
            <a:r>
              <a:rPr lang="en-US" dirty="0" err="1" smtClean="0"/>
              <a:t>Fith</a:t>
            </a:r>
            <a:r>
              <a:rPr lang="en-US" dirty="0" smtClean="0"/>
              <a:t> level 10 pt</a:t>
            </a:r>
          </a:p>
          <a:p>
            <a:pPr lvl="5"/>
            <a:r>
              <a:rPr lang="en-US" dirty="0" smtClean="0"/>
              <a:t> </a:t>
            </a:r>
            <a:r>
              <a:rPr lang="en-US" dirty="0" err="1" smtClean="0"/>
              <a:t>Sixt</a:t>
            </a:r>
            <a:r>
              <a:rPr lang="en-US" dirty="0" smtClean="0"/>
              <a:t> level	</a:t>
            </a:r>
            <a:endParaRPr lang="en-US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362200" y="63246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‹nr.›</a:t>
            </a:fld>
            <a:r>
              <a:rPr lang="en-US" sz="900" dirty="0" smtClean="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 dirty="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 dirty="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51292C26-744B-4117-861D-DDAA2DEAFA9C}" type="datetime1">
              <a:rPr lang="nl-BE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pPr algn="r">
                <a:defRPr/>
              </a:pPr>
              <a:t>25/11/2016</a:t>
            </a:fld>
            <a:endParaRPr lang="en-US" sz="900" dirty="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  <p:pic>
        <p:nvPicPr>
          <p:cNvPr id="6" name="Picture 5" descr="provant_logo_RGB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900" y="6019800"/>
            <a:ext cx="1836100" cy="54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900" indent="-215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88" indent="-1793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75" indent="-179388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900000" indent="-179388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80000" indent="-17938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hyperlink" Target="https://youtu.be/38ZjBpmZfpk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leeskrach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esplan.nl/basisonderwijs/praktische-tips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hyperlink" Target="http://boekenzoeker.org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luizer.be/" TargetMode="External"/><Relationship Id="rId5" Type="http://schemas.openxmlformats.org/officeDocument/2006/relationships/image" Target="../media/image63.png"/><Relationship Id="rId4" Type="http://schemas.openxmlformats.org/officeDocument/2006/relationships/hyperlink" Target="http://www.pluizuit.be/" TargetMode="External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hyperlink" Target="https://www.facebook.com/rodedraad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ntwerpen.bibliotheek.be/" TargetMode="External"/><Relationship Id="rId5" Type="http://schemas.openxmlformats.org/officeDocument/2006/relationships/image" Target="../media/image67.png"/><Relationship Id="rId4" Type="http://schemas.openxmlformats.org/officeDocument/2006/relationships/hyperlink" Target="http://www.provincieantwerpen.be/aanbod/dwep/docatlas/documentatiecentrum-atlas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Lezen: lastig én leuk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nl-BE" sz="1800" dirty="0" smtClean="0"/>
              <a:t>Boekenaanbod lager onderwijs</a:t>
            </a:r>
          </a:p>
          <a:p>
            <a:endParaRPr lang="nl-BE" sz="1800" dirty="0" smtClean="0"/>
          </a:p>
          <a:p>
            <a:r>
              <a:rPr lang="nl-BE" sz="1800" dirty="0" smtClean="0"/>
              <a:t>Inge Umans</a:t>
            </a:r>
            <a:endParaRPr lang="nl-BE" sz="1800" dirty="0"/>
          </a:p>
        </p:txBody>
      </p:sp>
    </p:spTree>
    <p:extLst>
      <p:ext uri="{BB962C8B-B14F-4D97-AF65-F5344CB8AC3E}">
        <p14:creationId xmlns:p14="http://schemas.microsoft.com/office/powerpoint/2010/main" val="216845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Henry, 5. Berkeley, California</a:t>
            </a:r>
            <a:endParaRPr lang="nl-BE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1412776"/>
            <a:ext cx="4499546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6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Ursus</a:t>
            </a:r>
            <a:r>
              <a:rPr lang="nl-BE" dirty="0" smtClean="0"/>
              <a:t> </a:t>
            </a:r>
            <a:r>
              <a:rPr lang="nl-BE" dirty="0" err="1" smtClean="0"/>
              <a:t>Wehrli</a:t>
            </a:r>
            <a:endParaRPr lang="nl-BE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3240667" cy="258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304801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8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Opruimen, dat is de kunst!</a:t>
            </a:r>
            <a:endParaRPr lang="nl-BE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661160"/>
            <a:ext cx="8229600" cy="361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41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Opruimen, dat is de kunst!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11907"/>
            <a:ext cx="8229600" cy="351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79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Kunst aan de kant</a:t>
            </a:r>
            <a:endParaRPr lang="nl-BE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505141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77072"/>
            <a:ext cx="62865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26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Zoekboeken</a:t>
            </a:r>
            <a:endParaRPr lang="nl-BE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2023922" cy="27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2479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19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Prentenboeken</a:t>
            </a:r>
            <a:endParaRPr lang="nl-BE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84052"/>
            <a:ext cx="204140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0768"/>
            <a:ext cx="215582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542" y="1340768"/>
            <a:ext cx="2019816" cy="278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24559"/>
            <a:ext cx="217503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92511"/>
            <a:ext cx="213351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0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ABC-boeken</a:t>
            </a:r>
            <a:endParaRPr lang="nl-BE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45440"/>
            <a:ext cx="2264138" cy="343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17032"/>
            <a:ext cx="1730375" cy="243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9773"/>
            <a:ext cx="173901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96" y="548680"/>
            <a:ext cx="1728192" cy="250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01008"/>
            <a:ext cx="1812479" cy="253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7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Poëzie</a:t>
            </a:r>
            <a:endParaRPr lang="nl-BE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92696"/>
            <a:ext cx="197342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0648"/>
            <a:ext cx="2003425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44142"/>
            <a:ext cx="2003425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84984"/>
            <a:ext cx="1584176" cy="269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17032"/>
            <a:ext cx="1665211" cy="27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60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</a:t>
            </a:r>
            <a:r>
              <a:rPr lang="nl-BE" dirty="0" err="1" smtClean="0"/>
              <a:t>trips</a:t>
            </a:r>
            <a:endParaRPr lang="nl-BE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27381"/>
            <a:ext cx="2016224" cy="274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87" y="3573016"/>
            <a:ext cx="1741253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1973263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3016"/>
            <a:ext cx="1973263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0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Waar we het </a:t>
            </a:r>
            <a:r>
              <a:rPr lang="nl-BE" b="1" dirty="0" smtClean="0"/>
              <a:t>niet</a:t>
            </a:r>
            <a:r>
              <a:rPr lang="nl-BE" dirty="0" smtClean="0"/>
              <a:t> over gaan hebben: 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/>
              <a:t>- Reeksen speciaal bedoeld voor moeilijke lezers:</a:t>
            </a:r>
          </a:p>
          <a:p>
            <a:pPr marL="0" indent="0">
              <a:buNone/>
            </a:pPr>
            <a:r>
              <a:rPr lang="nl-BE" dirty="0"/>
              <a:t>	</a:t>
            </a:r>
            <a:r>
              <a:rPr lang="nl-BE" dirty="0" smtClean="0"/>
              <a:t>- zoeklicht (</a:t>
            </a:r>
            <a:r>
              <a:rPr lang="nl-BE" dirty="0" err="1" smtClean="0"/>
              <a:t>uitg</a:t>
            </a:r>
            <a:r>
              <a:rPr lang="nl-BE" dirty="0" smtClean="0"/>
              <a:t>. </a:t>
            </a:r>
            <a:r>
              <a:rPr lang="nl-BE" dirty="0" err="1" smtClean="0"/>
              <a:t>Zwijsen</a:t>
            </a:r>
            <a:r>
              <a:rPr lang="nl-BE" dirty="0" smtClean="0"/>
              <a:t>)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/>
              <a:t>	</a:t>
            </a: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	- kokkel-reeks (</a:t>
            </a:r>
            <a:r>
              <a:rPr lang="nl-BE" dirty="0" err="1" smtClean="0"/>
              <a:t>uitg</a:t>
            </a:r>
            <a:r>
              <a:rPr lang="nl-BE" dirty="0" smtClean="0"/>
              <a:t>. De Inktvis)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/>
              <a:t>-</a:t>
            </a:r>
            <a:r>
              <a:rPr lang="nl-BE" dirty="0" smtClean="0"/>
              <a:t> Luisterboeken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33866"/>
            <a:ext cx="4109489" cy="153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6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Graphic</a:t>
            </a:r>
            <a:r>
              <a:rPr lang="nl-BE" dirty="0" smtClean="0"/>
              <a:t> </a:t>
            </a:r>
            <a:r>
              <a:rPr lang="nl-BE" dirty="0" err="1" smtClean="0"/>
              <a:t>novel</a:t>
            </a:r>
            <a:endParaRPr lang="nl-B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2243365" cy="341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32856"/>
            <a:ext cx="4368147" cy="327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Leesboeken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Probeer je bij de keuze van een leesboek niet vast te pinnen op leeftijdsaanduidingen of </a:t>
            </a:r>
            <a:r>
              <a:rPr lang="nl-BE" dirty="0" err="1"/>
              <a:t>leestechnische</a:t>
            </a:r>
            <a:r>
              <a:rPr lang="nl-BE" dirty="0"/>
              <a:t> niveaubepalingen. Niet elk boek draagt het AVI-label. Laat je bij je keuze leiden en verleiden door mooie </a:t>
            </a:r>
            <a:r>
              <a:rPr lang="nl-BE" dirty="0" smtClean="0"/>
              <a:t>verhalen…</a:t>
            </a:r>
          </a:p>
          <a:p>
            <a:endParaRPr lang="nl-B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75404"/>
            <a:ext cx="115093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79460"/>
            <a:ext cx="1467557" cy="206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43356"/>
            <a:ext cx="968375" cy="15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26801"/>
            <a:ext cx="12414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62656"/>
            <a:ext cx="972608" cy="141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739462"/>
            <a:ext cx="124142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26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Tijgerlezen</a:t>
            </a:r>
            <a:endParaRPr lang="nl-BE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14148"/>
            <a:ext cx="3660636" cy="136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8208384" cy="30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21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Theaterlezen</a:t>
            </a:r>
            <a:endParaRPr lang="nl-BE" dirty="0"/>
          </a:p>
        </p:txBody>
      </p:sp>
      <p:pic>
        <p:nvPicPr>
          <p:cNvPr id="18434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2664296" cy="330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64225"/>
            <a:ext cx="2706001" cy="336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72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Toneellezen</a:t>
            </a:r>
            <a:endParaRPr lang="nl-BE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71260"/>
            <a:ext cx="4680520" cy="30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64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Informatieve boeken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2395747" cy="28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99" y="260648"/>
            <a:ext cx="1820863" cy="244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81299"/>
            <a:ext cx="2088232" cy="289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40968"/>
            <a:ext cx="18827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7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De vijfvingertest</a:t>
            </a:r>
            <a:endParaRPr lang="nl-BE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268760"/>
            <a:ext cx="3147694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BE" dirty="0"/>
              <a:t>Heb je een leuk boek gevonden? </a:t>
            </a:r>
            <a:endParaRPr lang="nl-BE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nl-BE" dirty="0" smtClean="0"/>
              <a:t>Zal </a:t>
            </a:r>
            <a:r>
              <a:rPr lang="nl-BE" dirty="0"/>
              <a:t>het niet te moeilijk zijn?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l-BE" dirty="0"/>
              <a:t>Doe de vijfvingertest</a:t>
            </a:r>
            <a:r>
              <a:rPr lang="nl-BE" dirty="0" smtClean="0"/>
              <a:t>!</a:t>
            </a:r>
          </a:p>
          <a:p>
            <a:pPr>
              <a:spcBef>
                <a:spcPts val="2400"/>
              </a:spcBef>
            </a:pPr>
            <a:r>
              <a:rPr lang="nl-BE" dirty="0" smtClean="0"/>
              <a:t>Lees </a:t>
            </a:r>
            <a:r>
              <a:rPr lang="nl-BE" dirty="0"/>
              <a:t>een blad uit het </a:t>
            </a:r>
            <a:r>
              <a:rPr lang="nl-BE" dirty="0" smtClean="0"/>
              <a:t> boek</a:t>
            </a:r>
            <a:endParaRPr lang="nl-BE" dirty="0"/>
          </a:p>
          <a:p>
            <a:pPr>
              <a:spcBef>
                <a:spcPts val="2400"/>
              </a:spcBef>
            </a:pPr>
            <a:r>
              <a:rPr lang="nl-BE" dirty="0" smtClean="0"/>
              <a:t>Tel </a:t>
            </a:r>
            <a:r>
              <a:rPr lang="nl-BE" dirty="0"/>
              <a:t>alle woorden die moeilijk zijn om te lezen op je vinger.</a:t>
            </a:r>
          </a:p>
          <a:p>
            <a:pPr>
              <a:spcBef>
                <a:spcPts val="2400"/>
              </a:spcBef>
            </a:pPr>
            <a:r>
              <a:rPr lang="nl-BE" dirty="0" smtClean="0"/>
              <a:t>Minder </a:t>
            </a:r>
            <a:r>
              <a:rPr lang="nl-BE" dirty="0"/>
              <a:t>dan vijf vingers? Lezen maar!</a:t>
            </a:r>
          </a:p>
          <a:p>
            <a:pPr>
              <a:spcBef>
                <a:spcPts val="2400"/>
              </a:spcBef>
            </a:pPr>
            <a:r>
              <a:rPr lang="nl-BE" dirty="0" smtClean="0"/>
              <a:t>Meer </a:t>
            </a:r>
            <a:r>
              <a:rPr lang="nl-BE" dirty="0"/>
              <a:t>dan vijf vingers? Kies een ander boek en doe de test opnieuw.</a:t>
            </a:r>
          </a:p>
        </p:txBody>
      </p:sp>
    </p:spTree>
    <p:extLst>
      <p:ext uri="{BB962C8B-B14F-4D97-AF65-F5344CB8AC3E}">
        <p14:creationId xmlns:p14="http://schemas.microsoft.com/office/powerpoint/2010/main" val="166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Ervaringsuitwisseling… ?!</a:t>
            </a:r>
            <a:endParaRPr lang="nl-BE" dirty="0"/>
          </a:p>
        </p:txBody>
      </p:sp>
      <p:pic>
        <p:nvPicPr>
          <p:cNvPr id="22530" name="Picture 2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112" y="1966912"/>
            <a:ext cx="81057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3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Zoek een boek</a:t>
            </a:r>
            <a:endParaRPr lang="nl-BE" dirty="0"/>
          </a:p>
        </p:txBody>
      </p:sp>
      <p:pic>
        <p:nvPicPr>
          <p:cNvPr id="4" name="Tijdelijke aanduiding voor inhoud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798055" cy="2279560"/>
          </a:xfrm>
        </p:spPr>
      </p:pic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3413811" cy="21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19868"/>
            <a:ext cx="2525822" cy="240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489283" cy="206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5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Bedankt &amp; tot ziens!</a:t>
            </a:r>
            <a:endParaRPr lang="nl-BE" dirty="0"/>
          </a:p>
        </p:txBody>
      </p:sp>
      <p:pic>
        <p:nvPicPr>
          <p:cNvPr id="4" name="Tijdelijke aanduiding voor inhoud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422523" cy="2141406"/>
          </a:xfrm>
        </p:spPr>
      </p:pic>
      <p:pic>
        <p:nvPicPr>
          <p:cNvPr id="23555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77825"/>
            <a:ext cx="5027712" cy="149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73016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86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Keuzelijsten: 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5200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Horen, Zien en Lezen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Makkelijk Lezen Mediagids </a:t>
            </a:r>
          </a:p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855698"/>
            <a:ext cx="1988224" cy="282327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813" y="3659990"/>
            <a:ext cx="1736592" cy="25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1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Waar we het </a:t>
            </a:r>
            <a:r>
              <a:rPr lang="nl-BE" b="1" dirty="0" smtClean="0"/>
              <a:t>wel</a:t>
            </a:r>
            <a:r>
              <a:rPr lang="nl-BE" dirty="0" smtClean="0"/>
              <a:t> over gaan hebben…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Een selectie inspirerende boeken om kinderen bij wie het lezen lastig is uit te nodigen ook van boeken te genieten. </a:t>
            </a:r>
          </a:p>
          <a:p>
            <a:r>
              <a:rPr lang="nl-BE" dirty="0" smtClean="0"/>
              <a:t>Leesplezier start bij boekplezier! </a:t>
            </a:r>
          </a:p>
          <a:p>
            <a:r>
              <a:rPr lang="nl-BE" dirty="0" smtClean="0"/>
              <a:t>Er zijn boeken om mee te spelen, om samen te lezen, om in te kijken en zelf te lezen. Er zijn mooie alfabetboeken, poëziebundels en informatieve boeken.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5052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Speelboeken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Leesplezier start bij </a:t>
            </a:r>
            <a:r>
              <a:rPr lang="nl-BE" dirty="0" smtClean="0"/>
              <a:t>boekplezier! </a:t>
            </a:r>
          </a:p>
          <a:p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13" y="2060848"/>
            <a:ext cx="232950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5992"/>
            <a:ext cx="2278063" cy="22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49080"/>
            <a:ext cx="2065337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141479"/>
            <a:ext cx="1868453" cy="262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94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Prentenboeken zonder tekst</a:t>
            </a:r>
            <a:endParaRPr lang="nl-B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2284875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4067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72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Fotoboeken</a:t>
            </a:r>
            <a:endParaRPr lang="nl-B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4062" y="1314450"/>
            <a:ext cx="4315876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6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Julius, 3. </a:t>
            </a:r>
            <a:r>
              <a:rPr lang="nl-BE" dirty="0" err="1" smtClean="0"/>
              <a:t>Lousanne</a:t>
            </a:r>
            <a:r>
              <a:rPr lang="nl-BE" dirty="0" smtClean="0"/>
              <a:t>, Switzerland</a:t>
            </a:r>
            <a:endParaRPr lang="nl-B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4100" y="1219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7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400" dirty="0" err="1" smtClean="0"/>
              <a:t>Naya</a:t>
            </a:r>
            <a:r>
              <a:rPr lang="nl-BE" sz="2400" dirty="0" smtClean="0"/>
              <a:t>, 3. Puerto </a:t>
            </a:r>
            <a:r>
              <a:rPr lang="nl-BE" sz="2400" dirty="0" err="1" smtClean="0"/>
              <a:t>Vieja</a:t>
            </a:r>
            <a:r>
              <a:rPr lang="nl-BE" sz="2400" dirty="0" smtClean="0"/>
              <a:t> de </a:t>
            </a:r>
            <a:r>
              <a:rPr lang="nl-BE" sz="2400" dirty="0" err="1" smtClean="0"/>
              <a:t>Talamanca</a:t>
            </a:r>
            <a:r>
              <a:rPr lang="nl-BE" sz="2400" dirty="0" smtClean="0"/>
              <a:t>, Costa Rica</a:t>
            </a:r>
            <a:endParaRPr lang="nl-BE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1700808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38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didactische_werkvormen [Hersteld]</Template>
  <TotalTime>263</TotalTime>
  <Words>281</Words>
  <Application>Microsoft Office PowerPoint</Application>
  <PresentationFormat>Diavoorstelling (4:3)</PresentationFormat>
  <Paragraphs>59</Paragraphs>
  <Slides>29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0" baseType="lpstr">
      <vt:lpstr>provincie_antwerpen_ppt_verdana</vt:lpstr>
      <vt:lpstr>Lezen: lastig én leuk</vt:lpstr>
      <vt:lpstr>Waar we het niet over gaan hebben: </vt:lpstr>
      <vt:lpstr>Keuzelijsten: </vt:lpstr>
      <vt:lpstr>Waar we het wel over gaan hebben…</vt:lpstr>
      <vt:lpstr>Speelboeken</vt:lpstr>
      <vt:lpstr>Prentenboeken zonder tekst</vt:lpstr>
      <vt:lpstr>Fotoboeken</vt:lpstr>
      <vt:lpstr>Julius, 3. Lousanne, Switzerland</vt:lpstr>
      <vt:lpstr>Naya, 3. Puerto Vieja de Talamanca, Costa Rica</vt:lpstr>
      <vt:lpstr>Henry, 5. Berkeley, California</vt:lpstr>
      <vt:lpstr>Ursus Wehrli</vt:lpstr>
      <vt:lpstr>Opruimen, dat is de kunst!</vt:lpstr>
      <vt:lpstr>Opruimen, dat is de kunst!</vt:lpstr>
      <vt:lpstr>Kunst aan de kant</vt:lpstr>
      <vt:lpstr>Zoekboeken</vt:lpstr>
      <vt:lpstr>Prentenboeken</vt:lpstr>
      <vt:lpstr>ABC-boeken</vt:lpstr>
      <vt:lpstr>Poëzie</vt:lpstr>
      <vt:lpstr>Strips</vt:lpstr>
      <vt:lpstr>Graphic novel</vt:lpstr>
      <vt:lpstr>Leesboeken</vt:lpstr>
      <vt:lpstr>Tijgerlezen</vt:lpstr>
      <vt:lpstr>Theaterlezen</vt:lpstr>
      <vt:lpstr>Toneellezen</vt:lpstr>
      <vt:lpstr>Informatieve boeken</vt:lpstr>
      <vt:lpstr>De vijfvingertest</vt:lpstr>
      <vt:lpstr>Ervaringsuitwisseling… ?!</vt:lpstr>
      <vt:lpstr>Zoek een boek</vt:lpstr>
      <vt:lpstr>Bedankt &amp; tot ziens!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Lezen: lastig én leuk</dc:title>
  <dc:creator>User</dc:creator>
  <cp:lastModifiedBy>Elise Cools</cp:lastModifiedBy>
  <cp:revision>14</cp:revision>
  <dcterms:created xsi:type="dcterms:W3CDTF">2016-11-17T20:03:57Z</dcterms:created>
  <dcterms:modified xsi:type="dcterms:W3CDTF">2016-11-25T16:40:57Z</dcterms:modified>
</cp:coreProperties>
</file>