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4"/>
  </p:sldMasterIdLst>
  <p:notesMasterIdLst>
    <p:notesMasterId r:id="rId15"/>
  </p:notesMasterIdLst>
  <p:handoutMasterIdLst>
    <p:handoutMasterId r:id="rId16"/>
  </p:handoutMasterIdLst>
  <p:sldIdLst>
    <p:sldId id="260" r:id="rId5"/>
    <p:sldId id="313" r:id="rId6"/>
    <p:sldId id="315" r:id="rId7"/>
    <p:sldId id="307" r:id="rId8"/>
    <p:sldId id="319" r:id="rId9"/>
    <p:sldId id="322" r:id="rId10"/>
    <p:sldId id="321" r:id="rId11"/>
    <p:sldId id="318" r:id="rId12"/>
    <p:sldId id="316" r:id="rId13"/>
    <p:sldId id="306" r:id="rId14"/>
  </p:sldIdLst>
  <p:sldSz cx="12192000" cy="6858000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7" userDrawn="1">
          <p15:clr>
            <a:srgbClr val="A4A3A4"/>
          </p15:clr>
        </p15:guide>
        <p15:guide id="2" pos="8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EYERS Marlies" initials="CM" lastIdx="2" clrIdx="0">
    <p:extLst>
      <p:ext uri="{19B8F6BF-5375-455C-9EA6-DF929625EA0E}">
        <p15:presenceInfo xmlns:p15="http://schemas.microsoft.com/office/powerpoint/2012/main" userId="S-1-5-21-1216761764-1416564026-988572150-3083023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FF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CC"/>
    <a:srgbClr val="008000"/>
    <a:srgbClr val="131313"/>
    <a:srgbClr val="313232"/>
    <a:srgbClr val="D34838"/>
    <a:srgbClr val="4D4D4D"/>
    <a:srgbClr val="C0C0C0"/>
    <a:srgbClr val="C10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2B1D0A-B4F9-4034-C6A1-6471EC023CB7}" v="98" dt="2020-05-06T10:12:41.232"/>
    <p1510:client id="{3BE518A6-C862-AAF6-771C-8AB784308221}" v="63" dt="2020-05-05T11:36:49.378"/>
    <p1510:client id="{55AB3481-414B-225C-94EB-76AA07EF355C}" v="111" dt="2020-05-08T06:57:53.686"/>
    <p1510:client id="{A7310AE0-5D35-0EB6-1BBE-EEE0EB9F457F}" v="3" dt="2020-02-24T14:53:44.232"/>
    <p1510:client id="{C443238F-BBDD-21C5-C22F-6BE7BED1CDDA}" v="1" dt="2020-05-07T08:39:21.428"/>
    <p1510:client id="{DD6D53F4-2475-ECB8-4E59-606BB3ED9F65}" v="4" dt="2020-10-20T04:56:01.0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430" autoAdjust="0"/>
    <p:restoredTop sz="67322" autoAdjust="0"/>
  </p:normalViewPr>
  <p:slideViewPr>
    <p:cSldViewPr showGuides="1">
      <p:cViewPr varScale="1">
        <p:scale>
          <a:sx n="79" d="100"/>
          <a:sy n="79" d="100"/>
        </p:scale>
        <p:origin x="1056" y="62"/>
      </p:cViewPr>
      <p:guideLst>
        <p:guide orient="horz" pos="4037"/>
        <p:guide pos="8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2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EYERS Marlies" userId="S::paumcae@provincieantwerpen.be::e7d7cb5e-f43d-49ca-889e-1038b2ff7253" providerId="AD" clId="Web-{DD6D53F4-2475-ECB8-4E59-606BB3ED9F65}"/>
    <pc:docChg chg="modSld">
      <pc:chgData name="CAEYERS Marlies" userId="S::paumcae@provincieantwerpen.be::e7d7cb5e-f43d-49ca-889e-1038b2ff7253" providerId="AD" clId="Web-{DD6D53F4-2475-ECB8-4E59-606BB3ED9F65}" dt="2020-10-20T04:56:01.007" v="3" actId="1076"/>
      <pc:docMkLst>
        <pc:docMk/>
      </pc:docMkLst>
      <pc:sldChg chg="modSp">
        <pc:chgData name="CAEYERS Marlies" userId="S::paumcae@provincieantwerpen.be::e7d7cb5e-f43d-49ca-889e-1038b2ff7253" providerId="AD" clId="Web-{DD6D53F4-2475-ECB8-4E59-606BB3ED9F65}" dt="2020-10-20T04:56:01.007" v="3" actId="1076"/>
        <pc:sldMkLst>
          <pc:docMk/>
          <pc:sldMk cId="1137221317" sldId="308"/>
        </pc:sldMkLst>
        <pc:picChg chg="mod">
          <ac:chgData name="CAEYERS Marlies" userId="S::paumcae@provincieantwerpen.be::e7d7cb5e-f43d-49ca-889e-1038b2ff7253" providerId="AD" clId="Web-{DD6D53F4-2475-ECB8-4E59-606BB3ED9F65}" dt="2020-10-20T04:56:01.007" v="3" actId="1076"/>
          <ac:picMkLst>
            <pc:docMk/>
            <pc:sldMk cId="1137221317" sldId="308"/>
            <ac:picMk id="4" creationId="{00000000-0000-0000-0000-000000000000}"/>
          </ac:picMkLst>
        </pc:picChg>
        <pc:picChg chg="mod">
          <ac:chgData name="CAEYERS Marlies" userId="S::paumcae@provincieantwerpen.be::e7d7cb5e-f43d-49ca-889e-1038b2ff7253" providerId="AD" clId="Web-{DD6D53F4-2475-ECB8-4E59-606BB3ED9F65}" dt="2020-10-20T04:55:54.897" v="1" actId="1076"/>
          <ac:picMkLst>
            <pc:docMk/>
            <pc:sldMk cId="1137221317" sldId="308"/>
            <ac:picMk id="6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-werkblad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nl-BE" sz="1050" b="1"/>
              <a:t>Types</a:t>
            </a:r>
            <a:r>
              <a:rPr lang="nl-BE" sz="1050" b="1" baseline="0"/>
              <a:t> van gebouwen in het studiegebied</a:t>
            </a:r>
            <a:endParaRPr lang="nl-BE" sz="1050" b="1"/>
          </a:p>
        </c:rich>
      </c:tx>
      <c:layout>
        <c:manualLayout>
          <c:xMode val="edge"/>
          <c:yMode val="edge"/>
          <c:x val="0.16009659825097156"/>
          <c:y val="3.4761262303420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nl-BE"/>
        </a:p>
      </c:txPr>
    </c:title>
    <c:autoTitleDeleted val="0"/>
    <c:plotArea>
      <c:layout>
        <c:manualLayout>
          <c:layoutTarget val="inner"/>
          <c:xMode val="edge"/>
          <c:yMode val="edge"/>
          <c:x val="0.30253417306333957"/>
          <c:y val="7.8529977261057496E-2"/>
          <c:w val="0.59445465751937743"/>
          <c:h val="0.7001386731420477"/>
        </c:manualLayout>
      </c:layout>
      <c:barChart>
        <c:barDir val="bar"/>
        <c:grouping val="clustered"/>
        <c:varyColors val="0"/>
        <c:ser>
          <c:idx val="2"/>
          <c:order val="2"/>
          <c:tx>
            <c:v>Gebouwopp zonder LBgebruik (ha)</c:v>
          </c:tx>
          <c:spPr>
            <a:solidFill>
              <a:schemeClr val="accent5">
                <a:lumMod val="60000"/>
                <a:lumOff val="40000"/>
              </a:scheme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1459668035261761E-17"/>
                  <c:y val="1.5065913370998024E-2"/>
                </c:manualLayout>
              </c:layout>
              <c:tx>
                <c:rich>
                  <a:bodyPr/>
                  <a:lstStyle/>
                  <a:p>
                    <a:fld id="{5DA8DF27-1369-4D9F-9FD3-D6D6E094DB53}" type="CELLRANGE">
                      <a:rPr lang="en-US" sz="1100" b="1"/>
                      <a:pPr/>
                      <a:t>[CELLRANGE]</a:t>
                    </a:fld>
                    <a:endParaRPr lang="en-US" b="1" baseline="0"/>
                  </a:p>
                  <a:p>
                    <a:fld id="{AC083550-9F52-4046-8483-49A26C4E6C98}" type="VALUE">
                      <a:rPr lang="en-US"/>
                      <a:pPr/>
                      <a:t>[WAARDE]</a:t>
                    </a:fld>
                    <a:endParaRPr lang="nl-B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F827-40B6-BDAA-7339219CB56A}"/>
                </c:ext>
              </c:extLst>
            </c:dLbl>
            <c:dLbl>
              <c:idx val="1"/>
              <c:layout>
                <c:manualLayout>
                  <c:x val="-3.4319619082648473E-3"/>
                  <c:y val="1.5641802717763224E-2"/>
                </c:manualLayout>
              </c:layout>
              <c:tx>
                <c:rich>
                  <a:bodyPr/>
                  <a:lstStyle/>
                  <a:p>
                    <a:fld id="{360B56C0-C185-4EC0-AAC6-846A08B8E0C9}" type="CELLRANGE">
                      <a:rPr lang="en-US" sz="1100" b="1"/>
                      <a:pPr/>
                      <a:t>[CELLRANGE]</a:t>
                    </a:fld>
                    <a:endParaRPr lang="en-US" b="1" baseline="0"/>
                  </a:p>
                  <a:p>
                    <a:fld id="{A8157DAB-2104-405A-9B31-7D8F6F0CF2D3}" type="VALUE">
                      <a:rPr lang="en-US"/>
                      <a:pPr/>
                      <a:t>[WAARDE]</a:t>
                    </a:fld>
                    <a:endParaRPr lang="nl-B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F827-40B6-BDAA-7339219CB56A}"/>
                </c:ext>
              </c:extLst>
            </c:dLbl>
            <c:dLbl>
              <c:idx val="2"/>
              <c:layout>
                <c:manualLayout>
                  <c:x val="7.9224116653519115E-3"/>
                  <c:y val="-3.6225552947733134E-3"/>
                </c:manualLayout>
              </c:layout>
              <c:tx>
                <c:rich>
                  <a:bodyPr/>
                  <a:lstStyle/>
                  <a:p>
                    <a:fld id="{DDC3F729-C4B9-409C-9E38-01EAE4C451B9}" type="CELLRANGE">
                      <a:rPr lang="en-US" sz="1050" b="1"/>
                      <a:pPr/>
                      <a:t>[CELLRANGE]</a:t>
                    </a:fld>
                    <a:endParaRPr lang="en-US" b="1" baseline="0"/>
                  </a:p>
                  <a:p>
                    <a:fld id="{D53EC1D8-FAF0-4D19-96ED-AD91B078A759}" type="VALUE">
                      <a:rPr lang="en-US"/>
                      <a:pPr/>
                      <a:t>[WAARDE]</a:t>
                    </a:fld>
                    <a:endParaRPr lang="nl-B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F827-40B6-BDAA-7339219CB56A}"/>
                </c:ext>
              </c:extLst>
            </c:dLbl>
            <c:dLbl>
              <c:idx val="3"/>
              <c:layout>
                <c:manualLayout>
                  <c:x val="3.7374922480110942E-2"/>
                  <c:y val="-1.5065857993677149E-2"/>
                </c:manualLayout>
              </c:layout>
              <c:tx>
                <c:rich>
                  <a:bodyPr/>
                  <a:lstStyle/>
                  <a:p>
                    <a:fld id="{70F7FC94-5541-4FC5-8B47-666EDEFD74BB}" type="CELLRANGE">
                      <a:rPr lang="en-US" sz="1100" b="1"/>
                      <a:pPr/>
                      <a:t>[CELLRANGE]</a:t>
                    </a:fld>
                    <a:endParaRPr lang="en-US" b="1" baseline="0"/>
                  </a:p>
                  <a:p>
                    <a:fld id="{62E498F2-2D9D-42BC-AD26-A8D13AC7117D}" type="VALUE">
                      <a:rPr lang="en-US"/>
                      <a:pPr/>
                      <a:t>[WAARDE]</a:t>
                    </a:fld>
                    <a:endParaRPr lang="nl-B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F827-40B6-BDAA-7339219CB56A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2236FCB1-8ADB-4BAA-921D-DCD1D9AF5468}" type="CELLRANGE">
                      <a:rPr lang="en-US" sz="1100" b="1" i="0" baseline="0"/>
                      <a:pPr/>
                      <a:t>[CELLRANGE]</a:t>
                    </a:fld>
                    <a:endParaRPr lang="en-US" sz="1100" b="1" i="0" baseline="0"/>
                  </a:p>
                  <a:p>
                    <a:fld id="{0240237D-7B9B-4052-880C-5988FACE8F66}" type="VALUE">
                      <a:rPr lang="en-US"/>
                      <a:pPr/>
                      <a:t>[WAARDE]</a:t>
                    </a:fld>
                    <a:endParaRPr lang="nl-B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F827-40B6-BDAA-7339219CB56A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7A9106DD-7DA4-43CF-95B8-20445B3D9F0F}" type="CELLRANGE">
                      <a:rPr lang="en-US" sz="1100" b="1"/>
                      <a:pPr/>
                      <a:t>[CELLRANGE]</a:t>
                    </a:fld>
                    <a:endParaRPr lang="en-US" b="1" baseline="0"/>
                  </a:p>
                  <a:p>
                    <a:fld id="{47D30721-62F2-4C99-83C4-DA29B8F7DAF7}" type="VALUE">
                      <a:rPr lang="en-US"/>
                      <a:pPr/>
                      <a:t>[WAARDE]</a:t>
                    </a:fld>
                    <a:endParaRPr lang="nl-B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F827-40B6-BDAA-7339219CB56A}"/>
                </c:ext>
              </c:extLst>
            </c:dLbl>
            <c:dLbl>
              <c:idx val="6"/>
              <c:layout>
                <c:manualLayout>
                  <c:x val="2.5740025740025739E-3"/>
                  <c:y val="0"/>
                </c:manualLayout>
              </c:layout>
              <c:tx>
                <c:rich>
                  <a:bodyPr/>
                  <a:lstStyle/>
                  <a:p>
                    <a:fld id="{1445DD95-C0F2-45F1-A2D4-4C66990DBE51}" type="CELLRANGE">
                      <a:rPr lang="en-US" sz="1100" b="1"/>
                      <a:pPr/>
                      <a:t>[CELLRANGE]</a:t>
                    </a:fld>
                    <a:endParaRPr lang="en-US" b="1" baseline="0"/>
                  </a:p>
                  <a:p>
                    <a:fld id="{8083109C-B88C-494E-B409-BE3EA2643C39}" type="VALUE">
                      <a:rPr lang="en-US"/>
                      <a:pPr/>
                      <a:t>[WAARDE]</a:t>
                    </a:fld>
                    <a:endParaRPr lang="nl-B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F827-40B6-BDAA-7339219CB56A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fld id="{4DF199E5-C3A7-4B36-AD4B-84CAD2F0DB3B}" type="CELLRANGE">
                      <a:rPr lang="en-US" sz="1100" b="1"/>
                      <a:pPr/>
                      <a:t>[CELLRANGE]</a:t>
                    </a:fld>
                    <a:endParaRPr lang="en-US" b="1" baseline="0"/>
                  </a:p>
                  <a:p>
                    <a:fld id="{38813E4F-BF15-4CDD-8F36-A86F8A5BF51B}" type="VALUE">
                      <a:rPr lang="en-US"/>
                      <a:pPr/>
                      <a:t>[WAARDE]</a:t>
                    </a:fld>
                    <a:endParaRPr lang="nl-B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F827-40B6-BDAA-7339219CB56A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fld id="{0AAA04AD-CD2E-4EE2-B3C9-9E8158396FD0}" type="CELLRANGE">
                      <a:rPr lang="en-US" sz="1100" b="1"/>
                      <a:pPr/>
                      <a:t>[CELLRANGE]</a:t>
                    </a:fld>
                    <a:endParaRPr lang="en-US" b="1" baseline="0"/>
                  </a:p>
                  <a:p>
                    <a:fld id="{D5541838-594B-495F-BEA6-58998FC3B274}" type="VALUE">
                      <a:rPr lang="en-US"/>
                      <a:pPr/>
                      <a:t>[WAARDE]</a:t>
                    </a:fld>
                    <a:endParaRPr lang="nl-B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F827-40B6-BDAA-7339219CB56A}"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fld id="{3FF2F835-C3B8-4DF5-8380-F18DAB9CDF9B}" type="CELLRANGE">
                      <a:rPr lang="en-US" sz="1100" b="1"/>
                      <a:pPr/>
                      <a:t>[CELLRANGE]</a:t>
                    </a:fld>
                    <a:endParaRPr lang="en-US" sz="1100" b="1" baseline="0"/>
                  </a:p>
                  <a:p>
                    <a:fld id="{65EAB89A-5F54-49B1-B5C7-24419F07474F}" type="VALUE">
                      <a:rPr lang="en-US"/>
                      <a:pPr/>
                      <a:t>[WAARDE]</a:t>
                    </a:fld>
                    <a:endParaRPr lang="nl-B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F827-40B6-BDAA-7339219CB5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5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Blad1!$R$42:$R$51</c:f>
              <c:strCache>
                <c:ptCount val="10"/>
                <c:pt idx="0">
                  <c:v>rest</c:v>
                </c:pt>
                <c:pt idx="1">
                  <c:v>(zeer) kleine gebouwen</c:v>
                </c:pt>
                <c:pt idx="2">
                  <c:v>schuilhokken</c:v>
                </c:pt>
                <c:pt idx="3">
                  <c:v>silo</c:v>
                </c:pt>
                <c:pt idx="4">
                  <c:v>grote bijgebouwen</c:v>
                </c:pt>
                <c:pt idx="5">
                  <c:v>woningen met annex</c:v>
                </c:pt>
                <c:pt idx="6">
                  <c:v>woningen</c:v>
                </c:pt>
                <c:pt idx="7">
                  <c:v>serres</c:v>
                </c:pt>
                <c:pt idx="8">
                  <c:v>stallen of loodsen</c:v>
                </c:pt>
                <c:pt idx="9">
                  <c:v>intensieve stallen</c:v>
                </c:pt>
              </c:strCache>
            </c:strRef>
          </c:cat>
          <c:val>
            <c:numRef>
              <c:f>Blad1!$Z$42:$Z$51</c:f>
              <c:numCache>
                <c:formatCode>#,##0.00</c:formatCode>
                <c:ptCount val="10"/>
                <c:pt idx="0">
                  <c:v>0.98939648241604206</c:v>
                </c:pt>
                <c:pt idx="1">
                  <c:v>36.163406465782764</c:v>
                </c:pt>
                <c:pt idx="2">
                  <c:v>1.6286684646711791E-2</c:v>
                </c:pt>
                <c:pt idx="3">
                  <c:v>0.16644773110313943</c:v>
                </c:pt>
                <c:pt idx="4">
                  <c:v>24.644524347256144</c:v>
                </c:pt>
                <c:pt idx="5">
                  <c:v>2.7357059182597077</c:v>
                </c:pt>
                <c:pt idx="6">
                  <c:v>75.872111322455851</c:v>
                </c:pt>
                <c:pt idx="7">
                  <c:v>6.7991988641269216</c:v>
                </c:pt>
                <c:pt idx="8">
                  <c:v>29.819853415133593</c:v>
                </c:pt>
                <c:pt idx="9">
                  <c:v>22.336439705828241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Blad1!$AA$42:$AA$51</c15:f>
                <c15:dlblRangeCache>
                  <c:ptCount val="10"/>
                  <c:pt idx="0">
                    <c:v>51%</c:v>
                  </c:pt>
                  <c:pt idx="1">
                    <c:v>91%</c:v>
                  </c:pt>
                  <c:pt idx="2">
                    <c:v>0%</c:v>
                  </c:pt>
                  <c:pt idx="3">
                    <c:v>35%</c:v>
                  </c:pt>
                  <c:pt idx="4">
                    <c:v>71%</c:v>
                  </c:pt>
                  <c:pt idx="5">
                    <c:v>20%</c:v>
                  </c:pt>
                  <c:pt idx="6">
                    <c:v>76%</c:v>
                  </c:pt>
                  <c:pt idx="7">
                    <c:v>10%</c:v>
                  </c:pt>
                  <c:pt idx="8">
                    <c:v>21%</c:v>
                  </c:pt>
                  <c:pt idx="9">
                    <c:v>19%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A-F827-40B6-BDAA-7339219CB56A}"/>
            </c:ext>
          </c:extLst>
        </c:ser>
        <c:ser>
          <c:idx val="0"/>
          <c:order val="1"/>
          <c:tx>
            <c:v>Gebouwppervlakte (ha)</c:v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2314879558974045E-3"/>
                  <c:y val="-5.02197112366613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F827-40B6-BDAA-7339219CB56A}"/>
                </c:ext>
              </c:extLst>
            </c:dLbl>
            <c:dLbl>
              <c:idx val="2"/>
              <c:layout>
                <c:manualLayout>
                  <c:x val="0"/>
                  <c:y val="-9.77612669860215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F827-40B6-BDAA-7339219CB56A}"/>
                </c:ext>
              </c:extLst>
            </c:dLbl>
            <c:dLbl>
              <c:idx val="3"/>
              <c:layout>
                <c:manualLayout>
                  <c:x val="-3.4320034320034633E-3"/>
                  <c:y val="2.51098556183301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F827-40B6-BDAA-7339219CB56A}"/>
                </c:ext>
              </c:extLst>
            </c:dLbl>
            <c:dLbl>
              <c:idx val="4"/>
              <c:layout>
                <c:manualLayout>
                  <c:x val="4.5501069123110073E-4"/>
                  <c:y val="-2.51098556183301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F827-40B6-BDAA-7339219CB5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4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Blad1!$R$42:$R$51</c:f>
              <c:strCache>
                <c:ptCount val="10"/>
                <c:pt idx="0">
                  <c:v>rest</c:v>
                </c:pt>
                <c:pt idx="1">
                  <c:v>(zeer) kleine gebouwen</c:v>
                </c:pt>
                <c:pt idx="2">
                  <c:v>schuilhokken</c:v>
                </c:pt>
                <c:pt idx="3">
                  <c:v>silo</c:v>
                </c:pt>
                <c:pt idx="4">
                  <c:v>grote bijgebouwen</c:v>
                </c:pt>
                <c:pt idx="5">
                  <c:v>woningen met annex</c:v>
                </c:pt>
                <c:pt idx="6">
                  <c:v>woningen</c:v>
                </c:pt>
                <c:pt idx="7">
                  <c:v>serres</c:v>
                </c:pt>
                <c:pt idx="8">
                  <c:v>stallen of loodsen</c:v>
                </c:pt>
                <c:pt idx="9">
                  <c:v>intensieve stallen</c:v>
                </c:pt>
              </c:strCache>
            </c:strRef>
          </c:cat>
          <c:val>
            <c:numRef>
              <c:f>Blad1!$T$42:$T$51</c:f>
              <c:numCache>
                <c:formatCode>#,##0.00</c:formatCode>
                <c:ptCount val="10"/>
                <c:pt idx="0">
                  <c:v>1.9541853644213927</c:v>
                </c:pt>
                <c:pt idx="1">
                  <c:v>39.835369438190966</c:v>
                </c:pt>
                <c:pt idx="2">
                  <c:v>4.9652141607114242</c:v>
                </c:pt>
                <c:pt idx="3">
                  <c:v>0.47285578648717413</c:v>
                </c:pt>
                <c:pt idx="4">
                  <c:v>34.642242145839184</c:v>
                </c:pt>
                <c:pt idx="5">
                  <c:v>13.709279957087674</c:v>
                </c:pt>
                <c:pt idx="6">
                  <c:v>100.27019019311605</c:v>
                </c:pt>
                <c:pt idx="7">
                  <c:v>65.033620510655084</c:v>
                </c:pt>
                <c:pt idx="8">
                  <c:v>145.38468662399819</c:v>
                </c:pt>
                <c:pt idx="9">
                  <c:v>118.53861158936419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F827-40B6-BDAA-7339219CB5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711506768"/>
        <c:axId val="621205616"/>
        <c:extLst>
          <c:ext xmlns:c15="http://schemas.microsoft.com/office/drawing/2012/chart" uri="{02D57815-91ED-43cb-92C2-25804820EDAC}">
            <c15:filteredBarSeries>
              <c15:ser>
                <c:idx val="1"/>
                <c:order val="0"/>
                <c:tx>
                  <c:v>Aantal gebouwen</c:v>
                </c:tx>
                <c:spPr>
                  <a:noFill/>
                  <a:ln w="15875">
                    <a:solidFill>
                      <a:schemeClr val="accent4"/>
                    </a:solidFill>
                    <a:prstDash val="solid"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accent2"/>
                          </a:solidFill>
                          <a:latin typeface="Corbel" panose="020B0503020204020204" pitchFamily="34" charset="0"/>
                          <a:ea typeface="+mn-ea"/>
                          <a:cs typeface="+mn-cs"/>
                        </a:defRPr>
                      </a:pPr>
                      <a:endParaRPr lang="nl-BE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Blad1!$R$42:$R$51</c15:sqref>
                        </c15:formulaRef>
                      </c:ext>
                    </c:extLst>
                    <c:strCache>
                      <c:ptCount val="10"/>
                      <c:pt idx="0">
                        <c:v>rest</c:v>
                      </c:pt>
                      <c:pt idx="1">
                        <c:v>(zeer) kleine gebouwen</c:v>
                      </c:pt>
                      <c:pt idx="2">
                        <c:v>schuilhokken</c:v>
                      </c:pt>
                      <c:pt idx="3">
                        <c:v>silo</c:v>
                      </c:pt>
                      <c:pt idx="4">
                        <c:v>grote bijgebouwen</c:v>
                      </c:pt>
                      <c:pt idx="5">
                        <c:v>woningen met annex</c:v>
                      </c:pt>
                      <c:pt idx="6">
                        <c:v>woningen</c:v>
                      </c:pt>
                      <c:pt idx="7">
                        <c:v>serres</c:v>
                      </c:pt>
                      <c:pt idx="8">
                        <c:v>stallen of loodsen</c:v>
                      </c:pt>
                      <c:pt idx="9">
                        <c:v>intensieve stallen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Blad1!$V$42:$V$51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58</c:v>
                      </c:pt>
                      <c:pt idx="1">
                        <c:v>10714</c:v>
                      </c:pt>
                      <c:pt idx="2">
                        <c:v>1411</c:v>
                      </c:pt>
                      <c:pt idx="3">
                        <c:v>34</c:v>
                      </c:pt>
                      <c:pt idx="4">
                        <c:v>2212</c:v>
                      </c:pt>
                      <c:pt idx="5">
                        <c:v>120</c:v>
                      </c:pt>
                      <c:pt idx="6">
                        <c:v>5156</c:v>
                      </c:pt>
                      <c:pt idx="7">
                        <c:v>93</c:v>
                      </c:pt>
                      <c:pt idx="8">
                        <c:v>1653</c:v>
                      </c:pt>
                      <c:pt idx="9">
                        <c:v>1296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0-F827-40B6-BDAA-7339219CB56A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v>Relatief aantal gebouwenzonder LBgebruik</c:v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Blad1!$R$42:$R$51</c15:sqref>
                        </c15:formulaRef>
                      </c:ext>
                    </c:extLst>
                    <c:strCache>
                      <c:ptCount val="10"/>
                      <c:pt idx="0">
                        <c:v>rest</c:v>
                      </c:pt>
                      <c:pt idx="1">
                        <c:v>(zeer) kleine gebouwen</c:v>
                      </c:pt>
                      <c:pt idx="2">
                        <c:v>schuilhokken</c:v>
                      </c:pt>
                      <c:pt idx="3">
                        <c:v>silo</c:v>
                      </c:pt>
                      <c:pt idx="4">
                        <c:v>grote bijgebouwen</c:v>
                      </c:pt>
                      <c:pt idx="5">
                        <c:v>woningen met annex</c:v>
                      </c:pt>
                      <c:pt idx="6">
                        <c:v>woningen</c:v>
                      </c:pt>
                      <c:pt idx="7">
                        <c:v>serres</c:v>
                      </c:pt>
                      <c:pt idx="8">
                        <c:v>stallen of loodsen</c:v>
                      </c:pt>
                      <c:pt idx="9">
                        <c:v>intensieve stallen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Blad1!$AB$42:$AB$51</c15:sqref>
                        </c15:formulaRef>
                      </c:ext>
                    </c:extLst>
                    <c:numCache>
                      <c:formatCode>0%</c:formatCode>
                      <c:ptCount val="10"/>
                      <c:pt idx="0">
                        <c:v>0.62068965517241381</c:v>
                      </c:pt>
                      <c:pt idx="1">
                        <c:v>0.91777114056374842</c:v>
                      </c:pt>
                      <c:pt idx="2">
                        <c:v>2.1261516654854712E-3</c:v>
                      </c:pt>
                      <c:pt idx="3">
                        <c:v>0.58823529411764708</c:v>
                      </c:pt>
                      <c:pt idx="4">
                        <c:v>0.72377938517179019</c:v>
                      </c:pt>
                      <c:pt idx="5">
                        <c:v>0.27500000000000002</c:v>
                      </c:pt>
                      <c:pt idx="6">
                        <c:v>0.80896043444530641</c:v>
                      </c:pt>
                      <c:pt idx="7">
                        <c:v>0.20430107526881722</c:v>
                      </c:pt>
                      <c:pt idx="8">
                        <c:v>0.2867513611615245</c:v>
                      </c:pt>
                      <c:pt idx="9">
                        <c:v>0.26697530864197533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F827-40B6-BDAA-7339219CB56A}"/>
                  </c:ext>
                </c:extLst>
              </c15:ser>
            </c15:filteredBarSeries>
          </c:ext>
        </c:extLst>
      </c:barChart>
      <c:catAx>
        <c:axId val="7115067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nl-BE"/>
          </a:p>
        </c:txPr>
        <c:crossAx val="621205616"/>
        <c:crosses val="autoZero"/>
        <c:auto val="1"/>
        <c:lblAlgn val="ctr"/>
        <c:lblOffset val="100"/>
        <c:noMultiLvlLbl val="0"/>
      </c:catAx>
      <c:valAx>
        <c:axId val="6212056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nl-BE">
                    <a:solidFill>
                      <a:schemeClr val="bg1">
                        <a:lumMod val="50000"/>
                      </a:schemeClr>
                    </a:solidFill>
                  </a:rPr>
                  <a:t>Gebouw oppervlakte</a:t>
                </a:r>
                <a:r>
                  <a:rPr lang="nl-BE" baseline="0">
                    <a:solidFill>
                      <a:schemeClr val="bg1">
                        <a:lumMod val="50000"/>
                      </a:schemeClr>
                    </a:solidFill>
                  </a:rPr>
                  <a:t> (ha)</a:t>
                </a:r>
                <a:endParaRPr lang="nl-BE" i="1">
                  <a:solidFill>
                    <a:schemeClr val="bg1">
                      <a:lumMod val="50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0.52039922483567858"/>
              <c:y val="0.860779002624671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nl-BE"/>
            </a:p>
          </c:txPr>
        </c:title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nl-BE"/>
          </a:p>
        </c:txPr>
        <c:crossAx val="711506768"/>
        <c:crosses val="autoZero"/>
        <c:crossBetween val="between"/>
      </c:valAx>
      <c:spPr>
        <a:noFill/>
        <a:ln>
          <a:solidFill>
            <a:schemeClr val="bg1">
              <a:lumMod val="50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.26799266870989619"/>
          <c:y val="0.91304738725841084"/>
          <c:w val="0.47878081005086404"/>
          <c:h val="3.66838651347517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aseline="0">
          <a:latin typeface="Corbel" panose="020B0503020204020204" pitchFamily="34" charset="0"/>
        </a:defRPr>
      </a:pPr>
      <a:endParaRPr lang="nl-BE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0.0197</cdr:x>
      <cdr:y>0.08715</cdr:y>
    </cdr:from>
    <cdr:to>
      <cdr:x>0.16759</cdr:x>
      <cdr:y>0.74182</cdr:y>
    </cdr:to>
    <cdr:pic>
      <cdr:nvPicPr>
        <cdr:cNvPr id="3" name="Afbeelding 2"/>
        <cdr:cNvPicPr/>
      </cdr:nvPicPr>
      <cdr:blipFill rotWithShape="1">
        <a:blip xmlns:a="http://schemas.openxmlformats.org/drawingml/2006/main" xmlns:r="http://schemas.openxmlformats.org/officeDocument/2006/relationships" r:embed="rId1" cstate="print">
          <a:clrChange>
            <a:clrFrom>
              <a:srgbClr val="FEFEFE"/>
            </a:clrFrom>
            <a:clrTo>
              <a:srgbClr val="FEFEFE">
                <a:alpha val="0"/>
              </a:srgbClr>
            </a:clrTo>
          </a:clrChange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4809" t="3288" r="67082" b="1052"/>
        <a:stretch xmlns:a="http://schemas.openxmlformats.org/drawingml/2006/main"/>
      </cdr:blipFill>
      <cdr:spPr bwMode="auto">
        <a:xfrm xmlns:a="http://schemas.openxmlformats.org/drawingml/2006/main">
          <a:off x="142471" y="456570"/>
          <a:ext cx="1069542" cy="3429629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xtLst xmlns:a="http://schemas.openxmlformats.org/drawingml/2006/main">
          <a:ext uri="{53640926-AAD7-44D8-BBD7-CCE9431645EC}">
            <a14:shadowObscured xmlns:a14="http://schemas.microsoft.com/office/drawing/2010/main"/>
          </a:ext>
        </a:extLst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869AE9-FC2E-2046-9707-1D571462B6F0}" type="datetime1">
              <a:rPr lang="en-US"/>
              <a:pPr>
                <a:defRPr/>
              </a:pPr>
              <a:t>11/19/2020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F2C2340-759C-CE45-ACF4-952947D46CF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89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noProof="0"/>
              <a:t>Click to edit Master text styles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BEB00FD0-4D9A-CB47-9B17-F96CFF1570EE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0016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1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2527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0618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7011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90438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>
                <a:latin typeface="Arial"/>
                <a:ea typeface="ＭＳ Ｐゴシック"/>
                <a:cs typeface="Arial"/>
              </a:rPr>
              <a:t>Deze indeling in groepen laat toe om te bekijken of het agrarisch gebruik verschilt per gebouwtypologie. </a:t>
            </a:r>
          </a:p>
          <a:p>
            <a:r>
              <a:rPr lang="nl-BE" dirty="0">
                <a:latin typeface="Arial"/>
                <a:ea typeface="ＭＳ Ｐゴシック"/>
                <a:cs typeface="Arial"/>
              </a:rPr>
              <a:t>Daarnaast laat deze indeling ook toe om een beeld te krijgen van het oppervlakte-aandeel van deze gebouwen in het totale gebouwoppervlakte in een gemeente. </a:t>
            </a:r>
          </a:p>
          <a:p>
            <a:endParaRPr lang="nl-BE" dirty="0">
              <a:latin typeface="Arial"/>
              <a:ea typeface="ＭＳ Ｐゴシック"/>
              <a:cs typeface="Arial"/>
            </a:endParaRPr>
          </a:p>
          <a:p>
            <a:r>
              <a:rPr lang="nl-BE" dirty="0">
                <a:latin typeface="Arial"/>
                <a:ea typeface="ＭＳ Ｐゴシック"/>
                <a:cs typeface="Arial"/>
              </a:rPr>
              <a:t>Hoe</a:t>
            </a:r>
            <a:r>
              <a:rPr lang="nl-BE" baseline="0" dirty="0">
                <a:latin typeface="Arial"/>
                <a:ea typeface="ＭＳ Ｐゴシック"/>
                <a:cs typeface="Arial"/>
              </a:rPr>
              <a:t> de tabellen te lezen?</a:t>
            </a:r>
            <a:r>
              <a:rPr lang="nl-BE" dirty="0">
                <a:latin typeface="Arial"/>
                <a:ea typeface="ＭＳ Ｐゴシック"/>
                <a:cs typeface="Arial"/>
              </a:rPr>
              <a:t> </a:t>
            </a:r>
            <a:endParaRPr lang="nl-BE" dirty="0"/>
          </a:p>
          <a:p>
            <a:r>
              <a:rPr lang="nl-BE" dirty="0">
                <a:latin typeface="Arial"/>
                <a:ea typeface="ＭＳ Ｐゴシック"/>
                <a:cs typeface="Arial"/>
              </a:rPr>
              <a:t>Bijvoorbeeld: Intensieve </a:t>
            </a:r>
            <a:r>
              <a:rPr lang="nl-BE" baseline="0" dirty="0">
                <a:latin typeface="Arial"/>
                <a:ea typeface="ＭＳ Ｐゴシック"/>
                <a:cs typeface="Arial"/>
              </a:rPr>
              <a:t>stallen:</a:t>
            </a:r>
            <a:r>
              <a:rPr lang="nl-BE" dirty="0">
                <a:latin typeface="Arial"/>
                <a:ea typeface="ＭＳ Ｐゴシック"/>
                <a:cs typeface="Arial"/>
              </a:rPr>
              <a:t> </a:t>
            </a:r>
            <a:endParaRPr lang="nl-BE" baseline="0" dirty="0">
              <a:cs typeface="Arial"/>
            </a:endParaRPr>
          </a:p>
          <a:p>
            <a:r>
              <a:rPr lang="nl-BE" dirty="0">
                <a:latin typeface="Arial"/>
                <a:ea typeface="ＭＳ Ｐゴシック"/>
                <a:cs typeface="Arial"/>
              </a:rPr>
              <a:t>- er zijn 198 intensieve stallingen aanwezig in Kasterlee,</a:t>
            </a:r>
          </a:p>
          <a:p>
            <a:pPr marL="171450" indent="-171450">
              <a:buFontTx/>
              <a:buChar char="-"/>
            </a:pPr>
            <a:r>
              <a:rPr lang="nl-BE" dirty="0">
                <a:latin typeface="Arial"/>
                <a:ea typeface="ＭＳ Ｐゴシック"/>
                <a:cs typeface="Arial"/>
              </a:rPr>
              <a:t>Deze hebben samen een oppervlakte van 19,8 </a:t>
            </a:r>
            <a:r>
              <a:rPr lang="nl-BE" baseline="0" dirty="0">
                <a:latin typeface="Arial"/>
                <a:ea typeface="ＭＳ Ｐゴシック"/>
                <a:cs typeface="Arial"/>
              </a:rPr>
              <a:t>hectare </a:t>
            </a:r>
            <a:endParaRPr lang="nl-BE" baseline="0" dirty="0">
              <a:cs typeface="Arial"/>
            </a:endParaRPr>
          </a:p>
          <a:p>
            <a:pPr marL="171450" indent="-171450">
              <a:buFontTx/>
              <a:buChar char="-"/>
            </a:pPr>
            <a:r>
              <a:rPr lang="nl-BE" dirty="0">
                <a:latin typeface="Arial"/>
                <a:ea typeface="ＭＳ Ｐゴシック"/>
                <a:cs typeface="Arial"/>
              </a:rPr>
              <a:t>Waarvan de</a:t>
            </a:r>
            <a:r>
              <a:rPr lang="nl-BE" baseline="0" dirty="0">
                <a:latin typeface="Arial"/>
                <a:ea typeface="ＭＳ Ｐゴシック"/>
                <a:cs typeface="Arial"/>
              </a:rPr>
              <a:t> gemiddelde oppervlakte van een dergelijke stalling 1.000 m²</a:t>
            </a:r>
            <a:r>
              <a:rPr lang="nl-BE" dirty="0">
                <a:latin typeface="Arial"/>
                <a:ea typeface="ＭＳ Ｐゴシック"/>
                <a:cs typeface="Arial"/>
              </a:rPr>
              <a:t> is</a:t>
            </a:r>
            <a:endParaRPr lang="nl-BE" baseline="0" dirty="0">
              <a:latin typeface="Arial"/>
              <a:ea typeface="ＭＳ Ｐゴシック"/>
              <a:cs typeface="Arial"/>
            </a:endParaRPr>
          </a:p>
          <a:p>
            <a:pPr marL="171450" indent="-171450">
              <a:buFontTx/>
              <a:buChar char="-"/>
            </a:pPr>
            <a:r>
              <a:rPr lang="nl-BE" baseline="0" dirty="0"/>
              <a:t>De intensieve stallingen maken 27% uit van de verharding die in de gemeente aanwezig is. </a:t>
            </a:r>
          </a:p>
          <a:p>
            <a:pPr marL="171450" indent="-171450">
              <a:buFontTx/>
              <a:buChar char="-"/>
            </a:pPr>
            <a:r>
              <a:rPr lang="nl-BE" baseline="0" dirty="0"/>
              <a:t>Het gebruik van deze stallingen dan: hiervan is 80% in landbouwgebruik en een kleine 20% heeft een niet-landbouwgebruik. </a:t>
            </a:r>
          </a:p>
          <a:p>
            <a:r>
              <a:rPr lang="nl-BE" dirty="0">
                <a:latin typeface="Arial"/>
                <a:ea typeface="ＭＳ Ｐゴシック"/>
                <a:cs typeface="Arial"/>
              </a:rPr>
              <a:t>(--&gt; kijken we naar de verdeling landbouwgebruik, niet-landbouwgebruik: dan valt vooral het verschil in typologie van woningen op. Zo zien we dat de woningen met annex voor meer dan 3/4e een landbouwgebruik kennen terwijl dit bij de vrijstaande woningen minder dan een kwart is. ) </a:t>
            </a:r>
          </a:p>
          <a:p>
            <a:pPr marL="171450" indent="-171450">
              <a:buChar char="-"/>
            </a:pPr>
            <a:endParaRPr lang="nl-BE" dirty="0">
              <a:latin typeface="Arial"/>
              <a:ea typeface="ＭＳ Ｐゴシック"/>
              <a:cs typeface="Arial"/>
            </a:endParaRPr>
          </a:p>
          <a:p>
            <a:r>
              <a:rPr lang="nl-BE" dirty="0">
                <a:latin typeface="Arial"/>
                <a:ea typeface="ＭＳ Ｐゴシック"/>
                <a:cs typeface="Arial"/>
              </a:rPr>
              <a:t>De Legende geeft een globaal beeld voor de gemeente. </a:t>
            </a:r>
            <a:endParaRPr lang="nl-BE" baseline="0" dirty="0">
              <a:cs typeface="Arial"/>
            </a:endParaRPr>
          </a:p>
          <a:p>
            <a:pPr marL="171450" indent="-171450">
              <a:buFontTx/>
              <a:buChar char="-"/>
            </a:pPr>
            <a:r>
              <a:rPr lang="nl-BE" baseline="0" dirty="0"/>
              <a:t>Totaal aantal gebouwen in het AG gebied in Kasterlee: 3.532</a:t>
            </a:r>
          </a:p>
          <a:p>
            <a:pPr marL="171450" indent="-171450">
              <a:buFontTx/>
              <a:buChar char="-"/>
            </a:pPr>
            <a:r>
              <a:rPr lang="nl-BE" baseline="0" dirty="0"/>
              <a:t>Die samen 73,3 ha aan oppervlakte innemen</a:t>
            </a:r>
          </a:p>
          <a:p>
            <a:pPr marL="171450" indent="-171450">
              <a:buFontTx/>
              <a:buChar char="-"/>
            </a:pPr>
            <a:r>
              <a:rPr lang="nl-BE" baseline="0" dirty="0">
                <a:latin typeface="Arial"/>
                <a:ea typeface="ＭＳ Ｐゴシック"/>
                <a:cs typeface="Arial"/>
              </a:rPr>
              <a:t>Van alle oppervlakte aan gebouwen is 46% in landbouwgebruik (een kleine helft dus van de 73,3 hectare gebouwen</a:t>
            </a:r>
            <a:r>
              <a:rPr lang="nl-BE" dirty="0">
                <a:latin typeface="Arial"/>
                <a:ea typeface="ＭＳ Ｐゴシック"/>
                <a:cs typeface="Arial"/>
              </a:rPr>
              <a:t>). Dit wil ook zeggen dat 54% van alle gebouwoppervlakte die voorkomt in het agrarisch gebied geen landbouwgebruik kent. </a:t>
            </a:r>
            <a:endParaRPr lang="nl-BE" dirty="0">
              <a:cs typeface="Arial"/>
            </a:endParaRPr>
          </a:p>
          <a:p>
            <a:endParaRPr lang="nl-BE" dirty="0"/>
          </a:p>
          <a:p>
            <a:r>
              <a:rPr lang="nl-BE" dirty="0"/>
              <a:t>Uit deze</a:t>
            </a:r>
            <a:r>
              <a:rPr lang="nl-BE" baseline="0" dirty="0"/>
              <a:t> cijfers komt: </a:t>
            </a:r>
          </a:p>
          <a:p>
            <a:pPr marL="171450" indent="-171450">
              <a:buFontTx/>
              <a:buChar char="-"/>
            </a:pPr>
            <a:r>
              <a:rPr lang="nl-BE" baseline="0" dirty="0">
                <a:latin typeface="Arial"/>
                <a:ea typeface="ＭＳ Ｐゴシック"/>
                <a:cs typeface="Arial"/>
              </a:rPr>
              <a:t>46% (moeilijk af te lezen uit 1</a:t>
            </a:r>
            <a:r>
              <a:rPr lang="nl-BE" baseline="30000" dirty="0">
                <a:latin typeface="Arial"/>
                <a:ea typeface="ＭＳ Ｐゴシック"/>
                <a:cs typeface="Arial"/>
              </a:rPr>
              <a:t>ste</a:t>
            </a:r>
            <a:r>
              <a:rPr lang="nl-BE" baseline="0" dirty="0">
                <a:latin typeface="Arial"/>
                <a:ea typeface="ＭＳ Ｐゴシック"/>
                <a:cs typeface="Arial"/>
              </a:rPr>
              <a:t> legendebalk) van de aanwezige gebouwoppervlakte heeft een landbouwgebruik. Dit wil dus zeggen dat 54%, of meer dan de helft van de oppervlakte aan gebouwen in het agrarisch gebied, geen landbouwgebruik meer kent vandaag.</a:t>
            </a:r>
            <a:r>
              <a:rPr lang="nl-BE" dirty="0">
                <a:latin typeface="Arial"/>
                <a:ea typeface="ＭＳ Ｐゴシック"/>
                <a:cs typeface="Arial"/>
              </a:rPr>
              <a:t> </a:t>
            </a:r>
            <a:endParaRPr lang="nl-BE" dirty="0">
              <a:cs typeface="Arial"/>
            </a:endParaRPr>
          </a:p>
          <a:p>
            <a:r>
              <a:rPr lang="nl-BE" dirty="0">
                <a:latin typeface="Arial"/>
                <a:ea typeface="ＭＳ Ｐゴシック"/>
                <a:cs typeface="Arial"/>
              </a:rPr>
              <a:t>In relatie tot het open ruimte verhaal objectiveren deze cijfers de debatten en de uitdagingen die er dus zowel liggen binnen de landbouw als binnen de zonevreemde activiteiten. </a:t>
            </a:r>
            <a:endParaRPr lang="nl-BE" baseline="0" dirty="0">
              <a:cs typeface="Arial"/>
            </a:endParaRPr>
          </a:p>
          <a:p>
            <a:pPr marL="171450" indent="-171450">
              <a:buFontTx/>
              <a:buChar char="-"/>
            </a:pPr>
            <a:endParaRPr lang="nl-BE" dirty="0">
              <a:cs typeface="Arial"/>
            </a:endParaRPr>
          </a:p>
          <a:p>
            <a:r>
              <a:rPr lang="nl-BE" dirty="0">
                <a:latin typeface="Arial"/>
                <a:ea typeface="ＭＳ Ｐゴシック"/>
                <a:cs typeface="Arial"/>
              </a:rPr>
              <a:t>In totaal is er 5,25 km² gebouwen aanwezig in de 6 projectgemeenten samen. Dit komt overeen met 1/6e van de oppervlakte van de gemeente Herselt. En hierbij slechts gekeken naar de oppervlakte bebouwing. Deze oppervlakte mag je bijna verdubbelen als de oppervlakte verharding wordt meegenomen. 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45487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53596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68" y="3136900"/>
            <a:ext cx="10273141" cy="449488"/>
          </a:xfr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67" y="3861051"/>
            <a:ext cx="9941984" cy="386399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9600" y="2476502"/>
            <a:ext cx="11074400" cy="72390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Bedankt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3149600" y="6400805"/>
            <a:ext cx="84328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bg1"/>
                </a:solidFill>
              </a:rPr>
              <a:pPr algn="r">
                <a:defRPr/>
              </a:pPr>
              <a:t>‹nr.›</a:t>
            </a:fld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-</a:t>
            </a:r>
            <a:r>
              <a:rPr lang="en-US" sz="900" baseline="0" dirty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 </a:t>
            </a:r>
            <a:fld id="{FA8FA715-E69F-4247-B6C7-0A6437FC9788}" type="datetime1">
              <a:rPr lang="en-US" sz="900" smtClean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pPr algn="r">
                <a:defRPr/>
              </a:pPr>
              <a:t>11/19/2020</a:t>
            </a:fld>
            <a:endParaRPr lang="en-US" sz="900" dirty="0">
              <a:solidFill>
                <a:schemeClr val="bg1"/>
              </a:solidFill>
              <a:latin typeface="Arial"/>
              <a:ea typeface="BentonSans-Bold" pitchFamily="-107" charset="0"/>
              <a:cs typeface="Arial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9607" y="2476502"/>
            <a:ext cx="9954684" cy="419100"/>
          </a:xfrm>
        </p:spPr>
        <p:txBody>
          <a:bodyPr anchor="t"/>
          <a:lstStyle>
            <a:lvl1pPr>
              <a:defRPr sz="1800" b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Chapter number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09600" y="2895602"/>
            <a:ext cx="9956800" cy="622300"/>
          </a:xfrm>
        </p:spPr>
        <p:txBody>
          <a:bodyPr/>
          <a:lstStyle>
            <a:lvl1pPr marL="0" indent="0">
              <a:buFontTx/>
              <a:buNone/>
              <a:defRPr sz="3600" b="1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Chapter title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51816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400800" y="1219200"/>
            <a:ext cx="51816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slide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143000"/>
            <a:ext cx="109728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486405"/>
            <a:ext cx="7315200" cy="347663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l-BE" dirty="0"/>
              <a:t>Picture caption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457203"/>
            <a:ext cx="10972800" cy="57943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10972800" cy="49530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486405"/>
            <a:ext cx="7315200" cy="347663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l-BE" dirty="0"/>
              <a:t>Picture caption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5798368"/>
            <a:ext cx="2264700" cy="1015008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3"/>
            <a:ext cx="10972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0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 18pt</a:t>
            </a:r>
          </a:p>
          <a:p>
            <a:pPr lvl="1"/>
            <a:r>
              <a:rPr lang="en-US" dirty="0"/>
              <a:t>Second level 16pt</a:t>
            </a:r>
          </a:p>
          <a:p>
            <a:pPr lvl="2"/>
            <a:r>
              <a:rPr lang="en-US" dirty="0"/>
              <a:t>Third level 14pt</a:t>
            </a:r>
          </a:p>
          <a:p>
            <a:pPr lvl="3"/>
            <a:r>
              <a:rPr lang="en-US" dirty="0"/>
              <a:t>Fourth level 12pt</a:t>
            </a:r>
          </a:p>
          <a:p>
            <a:pPr lvl="4"/>
            <a:r>
              <a:rPr lang="en-US" dirty="0" err="1"/>
              <a:t>Fith</a:t>
            </a:r>
            <a:r>
              <a:rPr lang="en-US" dirty="0"/>
              <a:t> level 10 pt</a:t>
            </a:r>
          </a:p>
          <a:p>
            <a:pPr lvl="5"/>
            <a:r>
              <a:rPr lang="en-US" dirty="0"/>
              <a:t> </a:t>
            </a:r>
            <a:r>
              <a:rPr lang="en-US" dirty="0" err="1"/>
              <a:t>Sixt</a:t>
            </a:r>
            <a:r>
              <a:rPr lang="en-US" dirty="0"/>
              <a:t> level	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149600" y="6324605"/>
            <a:ext cx="84328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tx2"/>
                </a:solidFill>
                <a:latin typeface="Verdana"/>
                <a:cs typeface="Verdana"/>
              </a:rPr>
              <a:pPr algn="r">
                <a:defRPr/>
              </a:pPr>
              <a:t>‹nr.›</a:t>
            </a:fld>
            <a:r>
              <a:rPr lang="en-US" sz="900" dirty="0">
                <a:solidFill>
                  <a:schemeClr val="tx2"/>
                </a:solidFill>
                <a:latin typeface="Verdana"/>
                <a:cs typeface="Verdana"/>
              </a:rPr>
              <a:t> </a:t>
            </a:r>
            <a:r>
              <a:rPr lang="en-US" sz="900" dirty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-</a:t>
            </a:r>
            <a:r>
              <a:rPr lang="en-US" sz="900" baseline="0" dirty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 </a:t>
            </a:r>
            <a:fld id="{51292C26-744B-4117-861D-DDAA2DEAFA9C}" type="datetime1">
              <a:rPr lang="nl-BE" sz="900" smtClean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19/11/2020</a:t>
            </a:fld>
            <a:endParaRPr lang="en-US" sz="900" dirty="0">
              <a:solidFill>
                <a:schemeClr val="tx2"/>
              </a:solidFill>
              <a:latin typeface="Verdana"/>
              <a:ea typeface="BentonSans-Bold" pitchFamily="-107" charset="0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4001" r:id="rId2"/>
    <p:sldLayoutId id="2147483983" r:id="rId3"/>
    <p:sldLayoutId id="2147483984" r:id="rId4"/>
    <p:sldLayoutId id="2147483985" r:id="rId5"/>
    <p:sldLayoutId id="2147483987" r:id="rId6"/>
    <p:sldLayoutId id="2147483986" r:id="rId7"/>
    <p:sldLayoutId id="2147483990" r:id="rId8"/>
    <p:sldLayoutId id="2147483994" r:id="rId9"/>
    <p:sldLayoutId id="2147483999" r:id="rId10"/>
    <p:sldLayoutId id="214748400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cap="none">
          <a:solidFill>
            <a:schemeClr val="accent1"/>
          </a:solidFill>
          <a:latin typeface="Verdana"/>
          <a:ea typeface="ＭＳ Ｐゴシック" charset="-128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9pPr>
    </p:titleStyle>
    <p:bodyStyle>
      <a:lvl1pPr marL="215895" indent="-21589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20000"/>
        <a:buFont typeface="Arial"/>
        <a:buChar char="•"/>
        <a:defRPr>
          <a:solidFill>
            <a:schemeClr val="tx2"/>
          </a:solidFill>
          <a:latin typeface="Verdana"/>
          <a:ea typeface="ＭＳ Ｐゴシック" charset="-128"/>
          <a:cs typeface="Verdana"/>
        </a:defRPr>
      </a:lvl1pPr>
      <a:lvl2pPr marL="395278" indent="-17938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/>
        <a:buChar char="•"/>
        <a:defRPr sz="1600">
          <a:solidFill>
            <a:schemeClr val="tx2"/>
          </a:solidFill>
          <a:latin typeface="Verdana"/>
          <a:ea typeface="ＭＳ Ｐゴシック" charset="-128"/>
          <a:cs typeface="Verdana"/>
        </a:defRPr>
      </a:lvl2pPr>
      <a:lvl3pPr marL="574660" indent="-179384" algn="l" rtl="0" eaLnBrk="1" fontAlgn="base" hangingPunct="1">
        <a:spcBef>
          <a:spcPts val="500"/>
        </a:spcBef>
        <a:spcAft>
          <a:spcPct val="0"/>
        </a:spcAft>
        <a:buClr>
          <a:srgbClr val="4D4D4D"/>
        </a:buClr>
        <a:buFont typeface="Arial"/>
        <a:buChar char="•"/>
        <a:defRPr sz="1400">
          <a:solidFill>
            <a:schemeClr val="tx2"/>
          </a:solidFill>
          <a:latin typeface="Verdana"/>
          <a:ea typeface="ＭＳ Ｐゴシック" charset="-128"/>
          <a:cs typeface="Verdana"/>
        </a:defRPr>
      </a:lvl3pPr>
      <a:lvl4pPr marL="899978" indent="-179384" algn="l" rtl="0" eaLnBrk="1" fontAlgn="base" hangingPunct="1">
        <a:spcBef>
          <a:spcPts val="700"/>
        </a:spcBef>
        <a:spcAft>
          <a:spcPct val="0"/>
        </a:spcAft>
        <a:buClr>
          <a:srgbClr val="4D4D4D"/>
        </a:buClr>
        <a:buFont typeface="Arial"/>
        <a:buChar char="•"/>
        <a:defRPr sz="1200">
          <a:solidFill>
            <a:schemeClr val="tx2"/>
          </a:solidFill>
          <a:latin typeface="Verdana"/>
          <a:ea typeface="ＭＳ Ｐゴシック" charset="-128"/>
          <a:cs typeface="Verdana"/>
        </a:defRPr>
      </a:lvl4pPr>
      <a:lvl5pPr marL="1079973" indent="-179384" algn="l" rtl="0" eaLnBrk="1" fontAlgn="base" hangingPunct="1">
        <a:spcBef>
          <a:spcPts val="600"/>
        </a:spcBef>
        <a:spcAft>
          <a:spcPct val="0"/>
        </a:spcAft>
        <a:buClr>
          <a:schemeClr val="tx2"/>
        </a:buClr>
        <a:buFont typeface="Arial"/>
        <a:buChar char="•"/>
        <a:defRPr sz="1000">
          <a:solidFill>
            <a:schemeClr val="tx2"/>
          </a:solidFill>
          <a:latin typeface="Verdana"/>
          <a:ea typeface="ＭＳ Ｐゴシック" charset="-128"/>
          <a:cs typeface="Verdana"/>
        </a:defRPr>
      </a:lvl5pPr>
      <a:lvl6pPr marL="1439964" indent="-22859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/>
        <a:buChar char="•"/>
        <a:defRPr sz="1000" baseline="0">
          <a:solidFill>
            <a:schemeClr val="tx2"/>
          </a:solidFill>
          <a:latin typeface="+mn-lt"/>
          <a:ea typeface="ＭＳ Ｐゴシック" charset="-128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Tx/>
        <a:buNone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" t="24208" r="2965" b="25644"/>
          <a:stretch/>
        </p:blipFill>
        <p:spPr>
          <a:xfrm>
            <a:off x="3143672" y="3275907"/>
            <a:ext cx="8568952" cy="3240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7778" y="2019672"/>
            <a:ext cx="10273141" cy="449488"/>
          </a:xfrm>
        </p:spPr>
        <p:txBody>
          <a:bodyPr/>
          <a:lstStyle/>
          <a:p>
            <a:r>
              <a:rPr lang="en-US" sz="3000" dirty="0" err="1"/>
              <a:t>Interactieve</a:t>
            </a:r>
            <a:r>
              <a:rPr lang="en-US" sz="3000" dirty="0"/>
              <a:t> </a:t>
            </a:r>
            <a:r>
              <a:rPr lang="en-US" sz="3000" dirty="0" err="1"/>
              <a:t>lunchsessie</a:t>
            </a: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7778" y="2608870"/>
            <a:ext cx="9941984" cy="386399"/>
          </a:xfrm>
        </p:spPr>
        <p:txBody>
          <a:bodyPr/>
          <a:lstStyle/>
          <a:p>
            <a:r>
              <a:rPr lang="en-US" sz="1600" dirty="0" err="1" smtClean="0">
                <a:ea typeface="ＭＳ Ｐゴシック"/>
              </a:rPr>
              <a:t>Goede</a:t>
            </a:r>
            <a:r>
              <a:rPr lang="en-US" sz="1600" dirty="0" smtClean="0">
                <a:ea typeface="ＭＳ Ｐゴシック"/>
              </a:rPr>
              <a:t> </a:t>
            </a:r>
            <a:r>
              <a:rPr lang="en-US" sz="1600" dirty="0" err="1" smtClean="0">
                <a:ea typeface="ＭＳ Ｐゴシック"/>
              </a:rPr>
              <a:t>ruimtelijke</a:t>
            </a:r>
            <a:r>
              <a:rPr lang="en-US" sz="1600" dirty="0" smtClean="0">
                <a:ea typeface="ＭＳ Ｐゴシック"/>
              </a:rPr>
              <a:t> </a:t>
            </a:r>
            <a:r>
              <a:rPr lang="en-US" sz="1600" dirty="0" err="1" smtClean="0">
                <a:ea typeface="ＭＳ Ｐゴシック"/>
              </a:rPr>
              <a:t>ordening</a:t>
            </a:r>
            <a:r>
              <a:rPr lang="en-US" sz="1600" dirty="0" smtClean="0">
                <a:ea typeface="ＭＳ Ｐゴシック"/>
              </a:rPr>
              <a:t> – </a:t>
            </a:r>
            <a:r>
              <a:rPr lang="en-US" sz="1600" dirty="0" err="1" smtClean="0">
                <a:ea typeface="ＭＳ Ｐゴシック"/>
              </a:rPr>
              <a:t>inventarisatie</a:t>
            </a:r>
            <a:r>
              <a:rPr lang="en-US" sz="1600" dirty="0" smtClean="0">
                <a:ea typeface="ＭＳ Ｐゴシック"/>
              </a:rPr>
              <a:t> </a:t>
            </a:r>
            <a:r>
              <a:rPr lang="en-US" sz="1600" dirty="0" err="1" smtClean="0">
                <a:ea typeface="ＭＳ Ｐゴシック"/>
              </a:rPr>
              <a:t>gebouwen</a:t>
            </a:r>
            <a:r>
              <a:rPr lang="en-US" sz="1600" dirty="0" smtClean="0">
                <a:ea typeface="ＭＳ Ｐゴシック"/>
              </a:rPr>
              <a:t> in agrarische </a:t>
            </a:r>
            <a:r>
              <a:rPr lang="en-US" sz="1600" dirty="0" err="1" smtClean="0">
                <a:ea typeface="ＭＳ Ｐゴシック"/>
              </a:rPr>
              <a:t>gebied</a:t>
            </a:r>
            <a:r>
              <a:rPr lang="en-US" sz="1600" dirty="0" smtClean="0">
                <a:ea typeface="ＭＳ Ｐゴシック"/>
              </a:rPr>
              <a:t> </a:t>
            </a:r>
            <a:endParaRPr lang="en-US" sz="1600" dirty="0">
              <a:ea typeface="ＭＳ Ｐゴシック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nl-BE" dirty="0"/>
          </a:p>
        </p:txBody>
      </p:sp>
      <p:sp>
        <p:nvSpPr>
          <p:cNvPr id="5" name="Rechthoek 4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nl-BE" dirty="0"/>
          </a:p>
        </p:txBody>
      </p:sp>
      <p:sp>
        <p:nvSpPr>
          <p:cNvPr id="6" name="AutoShape 2" descr="data:image/png;base64,%20iVBORw0KGgoAAAANSUhEUgAABOAAAAK+CAYAAAAL72HNAAAAAXNSR0IArs4c6QAAAARnQU1BAACxjwv8YQUAAAAJcEhZcwAADsMAAA7DAcdvqGQAAFh9SURBVHhe7d13lJ1lvT7u59l7+mSSTHolhRRIISQECKF36b1KVVCKBREQpQgeBAEVsYEiKioWQA8CCihFFEE6SJMOIZT0Om2395dJ3u/5eTwWSjKzZ+a61tpu8rnfv6attW+fEm8YMjUJAKxWbG4Jo7bdMgzef/enxxx7yJR0DAAAQBey5Oe/O67mudeuevXi760ZxLjmvZNk0neAHi8pFkOvgQNCw6bTiqOPOfjVdAwAAEAXUnprwdf6thWuevVL311TvHVy+dZOAQeQyiQhDNpjp4WDdtzm7BjjnukYAACALiJpbl7v9ePOHzHvwqtW/SMdlgEFHECShFJbLkw//MDQf/CgswduOfNLaQIAAEAXkCRJRT5Jdsl9+1d39FrSfMDC514OIZtN086ngAN6tiQJMZMJ9cOGhLjFxr8ZffoJj6cJAAAAXcUdj9RX/Omv1y2+4Xfj3/7LoyFbX5sG5UEBB/RoxVw+ZCsqw3aXnheGjVr/3ExV1QNpBAAAQBdQamoatiLfev7LJ3+hZuWzL4VMdVWalA8FHNBjlfL5UD9oQBi401ZNmU0mnVy1xUYvpREAAABdQJIk25VeefvazDW//WT+5Teq8225EDLlV3cp4ICeKWk/jTOGobNmhtlfvaC1plD4YYxx2ZoQAACArqD409umZa+/a7s5N9zaXsaFWEbnvv09BRzQI+WbW8K4XbYPw/ba5ZHQt9esMGxYSxoBAADQBbQ8/vwFC+5/4gsvXHxViNXVIcSYJuVHAQf0OEmxGNabMS20ZDNXDjlg9y1ijC+uepXRBdUAAAD8O6Ukubv5v+86q/XGu3sXSsX2DU5lTQEH9DhJvhBGHLJ3mPLZjy+IMebTMQAAAF1AUipVL73g6hH5W/8cWt5aEGJlZZqULwUc0GOs+iO9+n36iceGXHPbfn0mTzx39QAAAIAuoemltzZbfuufm5f++OZxix99OsSa8rvx9J9RwAE9Q6kUMtlsqBs5PPQ7cI+31j/1eBcuAAAAdCFJkuxbFzMPzPv4RZm2N+aFWFX+K9/+HwUc0COUCoXQMGxo2OwLZ5RqW/NbZDKZu9MIAACAMpckyaClP7hx+uLPXhaKby9uPwSurC9d+EcKOKDbK7a1hb4jh4dRe+zc1LjLtj+tmT1jZRoBAADQFfzhsVP7vrHs3Ld+cfOaCxcyXad8a6eAA7q1JElCfUNDqBw5/JXGPXc8O5vNHpmJcVEaAwAAUOZW/uaPe776X9/ees5lPwzZul7ptGtRwAHdWn7ZijD54P3CJp864cFBm03/WjoGAACgzCVJUplbvPzc0i1/vqp2zoLZK5Yv71LbTv+eAg7otpJiMQzfdHpY3lDz84YdZl+YjgEAAOgKzvtuZekHN39i5R8eGrLoxVdDtovcePrPKOCAbiyGrS4+J2z02U/8Jcb413QIAABAmVv667vHLRzU567XLrumz/LX3gyZutoQkjTsghRwQLfTvvItW1kZNvro0WFBc9ORobLyijQCAACgzJWS5MCqPg0P5K781ebJkuUVSVJac/FCF6aAA7qVpJSEmrq6UD1k4IqVhcL4ITtt85MYYy6NAQAAKHPzj//CgORrP++3/IVXQtK+6i3T9esrBRzQrSS5XKgdNSJM++JnlzVss8P8dAwAAEAXsOQHN11TlS9d8dpNd4aQzXb5lW//jwIO6DaKrW1h+LQpYcCMKfcP32W7kRN2n7U8jQAAAChzpeVNT1U89vxRb197c4hd+MKFf0YBB3QPpSRU1dSE6k2mNG1w3mlPp1MAAADKXJIk2baXXt/o9cPPrFt60x9CyLSvfOsmS99SCjigW8i3NIfNP3VCmLDvHt+r6dv3+HQMAABAGUuSpHdYtPzIcOv9j5SefHHM8tffCLEym6bdhwIO6NJW/bEOSakUJuywbaicMfXBhq03uyeNAAAAKHevzp8dnn71B6+cdXlFy9sLQ6amOg26FwUc0KVlYgyZ6qpQPWvG1WFQ76NijP+dRgAAAJSxJEk2W3zj7R+ec+znQlIohpjtvjWVAg7osoq5XKjp3RC2OPvTYdB6oy8eOG3ac2kEAABAGSslyfHF39z3/eo/P33gilfeWDPsZue+/T0FHNAltW87re/bJ1QOH7KgdutN9x9w+J5z0wgAAIAyF+95bP/Sb+6d/OoNt4VsXU067b4UcECXlF/ZFAbPnB62/e5Xm/tuOOHXmRhb0ggAAIAy9fDDD1e2/e2lX8+59PvbvfqjG0O2tnue+faPFHBAl1PK5cLY7bcKVZPG3VE1btT0GGMpjQAAAChTSZKMmzZ63EtLPv/dvfIPPFVTyOdDyPSMakoBB3QtSRKylZVh5AF7ho0+f9rSGOOSNAEAAKCMNf3i9vq2H940csUfH4m55StDrKxIk+5PAQd0KaVCMUz8+IdDWG/4KTHGg9IxAAAAZaz55dePqqurf/z1c74ZCstW9KjyrZ0CDugS2i9diDGGibvtFFpee3OH4TttfXkaAQAAUMaSJKmed/JFI+Z/dtXHuPabTrvxbaf/igIOKH9JEjIxEyr79C4NOvbgv254wWm2nQIAAHQBSZKMbf7yj28YVFH9xUV/e6lHlm/tFHBA2Su0toaGoYPCzM98vLVu2YIdeg0e/HgaAQAAUM7+/NT1yQPP7PnyzbeHTE3PuPH0n1HAAWUtKRRCr0EDQ92UDRcPPmL/bzXsu29rGgEAAFCmSs8/X738v+8+7uVTLhyy4A9/CRW1vdKkZ1LAAWUt39QSxu+5S9jyK+e/mq2sPCOTyTSlEQAAAGWolCSjkpqGy+It914RX58/rHnZihAyPbuCUsABZavQ3BKmHrh36DNr5r1hUL9Pp2MAAADK2TW/GZu54Z4T37z+9orWZctDpqoyDXouBRxQtvqvNzKsqMhePujgPQ+PMf4hHQMAAFCmlt96//7zn3r+ihfP/2YoFfIhZrNp0rMp4ICyk5RKoZTLhZmfOyVMPuHIxzIxvp5GAAAAlKkkSS4Nr7/1o8INd07Mt7b22BtP/xkFHFBWkmIpVNbVhdEH7hXmLV+8U5/NZ1yTRgAAAJSxJZ/9+rhww131y15/M8SKinRKOwUcUD6SJMQYQ92IoWHip0/Mjz78gDfTBAAAgDKVJEmvFbfe92zLQ0/vO/eOe0OmpjpN+H8UcEDZKLa1hUFTNgwTjz/yrdefeKRXTe/ez6YRAAAAZajU2jq++OaCFYvP/dYGy+99LETl2z+lgAPKQjGXD32GDwsDttksP/KoA56efNBBSRoBAABQhpIkqVp6/W0bvv3xL4XcK2+sOfPNuW//lAIO6HxJCNVVlaHPrBnzB+663UWZmNk5xphPUwAAAMpMKUmGJU+//F+Nywu/Xn7zPSHf1BxCVs30r/jKAJ0u39wcpn/w4LDeZjOuGLjFpp9PxwAAAJSpuKz1jPjkq2c8e+rFIVZVhphRMf07vjpA50nW7DLtN35saBu33m+GHv/BO1cPAAAAKFulfH7/t8++fPYb53/zfz7X8e8p4IBOk5RKIVNZGXb61iVh3B47fzOTyfwpjQAAAChT+Ut+clr9X1/edOnfXgyxsiKd8u8o4IBOUcrnQ11j3zDp0P0LxVGDT44jhz6YRgAAAJSh0i9+Ubv4yuuunvP9X05++4HHQ7a+Pk34TxRwQMdLklC36g91sabqtfpNpm5dOXTod2OMi9MUAACAMtO6fPmk1nHT7m37wW+ODguX9i5olN4VXy6gw+WbW8LgzWeEzb/4uZUjD93nLzHGQhoBAABQhppOubRP8ZJrZix7+vlsvi3n0oV3yVcL6FBJoRDW23ijkKuuum7QnjtvlI4BAAAoU0uvvO4juerq++b++s6QJEmIWXXSu+UrBnSoUr4QBu33gTDt0nMWxRhL6RgAAIAylFu07Cc1K3PfWXrFDSEo3t4zXzmgYyTJ6tVvm37swyFbVXlCr6FDTkoTAAAAylApSRrePvrsvst+8OuQVFemU94LBRywziWlJGQymTBwgwmh30F7vz7m5GPfTiMAAADKTJIkFatem7Rc9tOnq+ct3WPhsy+EWJFNU94LBRywzmVCEkJ1dX7Avh+4Y+lzL2wbY/x1GgEAAFBunnllePLnvz646Or/HrnosWdCprYmDXivFHDAOlVsbQuNI4aHjY45dHnrirf3GX3IPq+kEQAAAGWmtGDBsCV3PXD0ix86J7bMeTPEyoo04f1QwAHrTPvtOHUNDaE0sP/cwScc+cWw1175NAIAAKDMrPoMt2Xy/Fvfrnvgb+cX5rwdi4VCCJmYprwfCjhgncktXRYm7v2BsPUFn32hYcigy2bOnKmAAwAAKFd3PLRX5q5H9nnpJzeGmM2EmFEbrS2+ksA6keQLYfQ2s0PrkH6/rpo59RPpGAAAgDLU8uwr573xk5uOevmSq0KmtjqdsrYo4IB1opQkYcZpJ4epZ5/6txjjU+kYAACAMpIkSc2qz2+3tVx5w5nFOx4a2traFoKVb2udryiwViWl0ur3TU87KSwr5U5c9Z+fWz0AAACg7Lx53nczyy/8/syWOx6obnp7fshUVaYJa5MCDlhr2su3yqqq0DB6ZGnRK69sNGS3na6MMa5p5AAAACgrTS++NrP3rMmL5l/xi/7LX3wtxBpbT9cVBRyw9hSKoWrIoDD9K59fMOn0E5ekUwAAAMpMkiQfqWsuPDTv41+qKS5dEUJWRbQu+eoCa0WxpTUMmbxBWH/f3V8YtOXmQ+onTJibRgAAAJSRJElqF1901fBlF3w35OfOC6H9KKEY05R1QQEHvG9JsRSqG3qFqikTV47/zMf+ko4BAAAoR79/4IrGhS3nzr3ulhCyWeVbB1DAAe9bfmVT2OSEY8P0j3/4N5nK7FHpGAAAgDLTfNdDW7582pfHzf3+L0O2rlc6ZV1TwAHvSymXC5P22CVUT93gocoNx/93OgYAAKCMJElSl1u89KTSL+/8VV1rYcsVK1da+daBFHDAexZX/bGubewXstMnfb/PZlM/tOrfv0gjAAAAykjyndv6xJ/cftmim+4ZtPiFV0OmpipN6AgKOOA9KeULIWazYcvzTg/DZkz+XvXQoU+lEQAAAGVk0fW3Tp7/9svfe+m/vl3RsnhJyNTVhJCkIR1CAQe8a+2XLtT27R36Tt2wOTdyyP79PrDTE2kEAABAGUmS5LCaqtpfh5/fuXvS1JpZ9e80oSMp4IB3rdDSEvqMGR1mf/OifNXIwXfFGJvTCAAAgDKy7KxvTaj42e/XX/T8K2vOfHPuW6dQwAHvSrG1LYzedssw8APbPVo9dr3RjWPHLk8jAAAAysiSH9384xV/e/m8l2+4LWRqq9MpnUEBB7xjSbEYavo1hiG7bR8mnvrRpTHG9pf1ywAAAGUkeeqpqtzc+S8Wbr//iObb/hxCZTZN6CwKOOCdS5Iw8uC9kuoNxp2XyWR2TKcAAACUkaUvLRr+1oc+39B8zyOhWCqFkFH/dDbfAeA/aj+kMykUwrSD9wvV2crDhu20zflpBAAAQJlY9dmtpvDy3IPq5i95Of/X5wc1zVsYYtbqt3KggAP+vSQJmRhD9cD+oWaXrR8f84nj30gTAAAAysnylkOyby697uVPXhTyy1eGWFWZBnQ2BRzwb5Xy+VDbv1+YfcHnQp+62oPrBve7N40AAAAoE6UkmTrvC9/e4a2PnLt6IYXbTsuLAg74l9rLt7oB/UOfmRutqN929iUNO2+7KI0AAAAoE0mSHFL86e0/6vX8m0ctfuZFZ76VId8R4J9LklAqFsN622wRZl/8+cU1/ft8NhPj4jQFAACgXDz+0hltt9638as33x6y9XXpkHKigAP+qfzK5jB53z3C8P12eyQM7n/0qlGyJgEAAKAcLHh2QUPrMy//+LXTLp7w9i13h2xNfZpQbhRwwP+RlEph6OSJYWUmfq/f7jvuHWO8Z9VLAQcAAFAmkiTZuLFf5t6mL/3g8Pzjz/dqa2oOIavmKVe+M8D/UWxtCxt9+sQw7exPvhhjfDMdAwAAUCZar/lNY/zJ7RstvOkPmXxTS8i48bSsKeCA/9G+8i2TzYYNP3hgmP/6W/vVjR19cRoBAABQJlqee/Xjbc3Ndz1/9uWhlMuHaOVb2fMdAlZLkiRkMtnQa/jQMPaMkwoTP/2RhWkEAABAGVn4iS8NKF11Y/sqihBiOqSsKeCANQrFUD2of2nE4fs//cqtfxoUY7w3TQAAACgDSZI0Lrn4B7/vla06960nng0hm00Tyl28YchUB6tDD1fM5cLQcWND/YbjH93kmq9vko4BAAAoE8nnk0zygadeXvz5K0e9/bt7Qra+V5rQFVgBBz1dkoTqqqqQGT963rgzP/77dAoAAECZmHPffbWLBvxkn5ePPbtu+cNPhmxtfZrQVSjgoIfLrVgZph12QJiw5wdu7LPh+DPTMQAAAGWglCQjh9YNOKv2sVd/lSxYNrB1ZXMIGQe/dTUKOOjJSqUwZNqUkBu33q0DD937F+kUAACAMhFvf2h2xYPPnTXn57eEQnNziJUVaUJX4gw46KGSUvuvfhIOvOnaEDYcd0zs0+uaNQkAAADlYPkfHthvxc9/d2brdXdulmttCSFa+dZVWQEHPVCpUAhV9XVhxkkfCs196j8RetffkkYAAACUgVKSXJR54NkrK/74+GatK5Yr37o4BRz0NEkSamprQ7ahfmFpzIjZdRuMuzLGuChNAQAAKAMrz/r2tvmb7x208G8vh0xVVTqlq1LAQQ9TaG4J/aZuGGZefkG+rTY+EmPMpxEAAACdbMG99zYs/939Ty647d5Z8/7yWMjUVqcJXZkCDnqQUj4fhk+dHLID+t05ZPsth005+OBcGgEAANDJSkmyae8RYxcvPuNrU/LPvRKTymya0NUp4KAnKZZCv923DzO/c8n8dAIAAECZWHLuNwYt/9SXK1pfnhuSUimEjNqmu/CdhB6i0NIaZp1yQmicMP68ytraw9MxAAAAnSxJkvq2Pz16cd/a3rcsuPkPISkUlG/djO8mdHOr/pCvvnhh5KbTQ92OW7429KA9XkojAAAAykG+dHXVk6+e8bfPfTXE6io3nnZDCjjo5jKr/nBX1NWVhhx1wO2xf8OeMcafpBEAAACdrJTPb//2xy8c+/aVPw+xqjKd0t0o4KAbK7a2hbp+jWHGx48rNDTnju0/adJTaQQAAEAnSpKkVylJPpn85PbrM4/8bdNFf31WAdeNKeCgm2o/sLO+sW+oHDlsQZ+9dzpj4EePWJZGAAAAdLZnXukf7nvyq2985Yf9Fz3xbMjW16/6IJdmdDsKOOimcsuWh5FbzwrbXXbB/D7jxl4eY2xOIwAAADpRsnLlxitefv2qlz9yXmx59c0QK6x86+4UcNANlXK5MHbHbUN24tg7shuuf1A6BgAAoAysOPeq0bW/+uPOuRdfj8Vi+42nLl3o7hRw0A0lpSRscMwhYfLnPvlGjPHZdAwAAEAnW3zVLz+xYvHia17+2U0hVmRDzKhmegLfZehOkiQkhWLY7KxPhea+DWfGGI9JEwAAADpZ29y3r0+effXylp//rncpWvXWkyjgoJtov3QhW1kZ1ttpm7Bgztwth++y3cVpBAAAQBmYf+znBxdu/lPIlYohWPnWo/huQ3eRhJDt05CM/ugR8zc87SNuPAUAACgDSZLE0tz5ExZd9uPF4e3FWy96+bUQKyvSlJ5CAQfdQLG1LQwYPzZMOflDiwvPPz2mYdSop9MIAACAzvTagunx7cXPLf3mzxtXPP9qiDXVaUBPooCDLq79zLe6/o2hdsrEFSOPPeR3Q48/vphGAAAAdKIkWT5g3rd+su2cY88J+fmLQ8yqYXoq33no4gq5XJh00D5hxqknPFxZW3t4JpNpSyMAAAA6SSlJpudveOib/d5e/tWVz74ckmIpBBcv9FgKOOjCCi0tYfLuu4Tem894tHLi+lelYwAAADpZvO+pT1Y+8eIhz//4lyFTXal86+EUcNCF9VtvZCiOGnZN7ezpH4ox/iwdAwAA0Ilan5tz+utf+f62r17xs5CtqU2n9GQKOOiCkmIxJIVCmPW5U8L6e+x0Y6/Bg59IIwAAADpJkiSNpST5Re6K688Ljz4/unnp8hCc+8Yqfgqgi2kv36p61YfBO2xVWlyVOahh681/l0YAAAB0oqbLflXTfMk1+y6+8c66lXPfCpmaqjShp1PAQVeSJCEpJaH3mNFh86/9V1hvtx0fijE2pykAAACdJPf437YqDKx+Yu6lP6xsmbcoxGrlG/8/BRx0IaVcLgzaaFIYtOeOz1cNHdw/U1f3WhoBAADQSZIkOT1Z1vynpRdePTBpaY3BfQv8AwUcdBHtZ74NGTsmlCorrp986gkTY4xL0wgAAIBOtOjC7w0sXHVjaH7p9TUDN57yDxRw0EXEUhLqt98iP+1LZ81NRwAAAHSSJElWfUxLBrb++Yk/1bw2//RXf/KrECsr0hT+NwUclLskCcXWXNj4gweFPv0Hnt5/xkanpgkAAACd5elQGZeufKL5yl9uNeeaG0Omrj4N4P9SwEE5S5LVS5frhgwMlTvMenT9M0/6W5oAAADQSZIkqSvWvb3vGx89v2bZ3X/5n89u8K8o4KCMlQrFUFFbE3b42hfDwPVGfizGeHsaAQAA0EmSm+4dk7338V+03v1wY/NbC2095T9SwEGZKubyoWHQgLDBgXu1VW0540u1M6a+kkYAAAB0khW3/mny/D8+cMaLp10SCi1tIVNTlSbwryngoBwlSaitqQml6qpX+uywzVEVzz13bozx7TQFAACgE5SS5JDM6wt+XH3340cVlq0MSamUJvDvKeCgDOVXNoUxO28bZl941ttDd9vuujhzZj6NAAAA6CTN516xfcWt909/49G/hlCRde4b75gCDspMUiyFoZM2CMuLhV/03W37/dIxAAAAnWjpz2//0YL7Hjvq1VvuCtn6unQK74wCDspMsbk5TP7k8WHmZV94O8Y4Lx0DAADQCZKlSxtzby18ruXntx1RfPjZ2mJWlcK756cGykX7tdWlUph+8ofDshUrj60e2P+UNAEAAKCTzD3nmvoFJ100svWBp2KutS3EbDZN4J1TwEEZSJIkxEwm9B45PAw55qDc+iccuTiNAAAA6CTLb7z7wL6De72+4u4HaluXLAux/dw3eA8UcFAGYrEYKnr3Ko458ehnV744Z3yM8aY0AgAAoBMkC5Z8piFWXj/3ou+GJF8IwdZT3gc/PdDJim250G+9EWH0DlvPHff681OG773znDQCAACgE5SSZNRbn/v6xAXnfWvVh7ZSOoX3TgEHnSlJQk1dbciuP2r+uLNPuSGcd16SJgAAAHSwJEniqtfOpV/ccWPDvOXHzn/sqRCc+cZaoICDTtS2dFmYctA+YZOTP3xf/fChp8UYFXAAAACdJ4aHn79q+Y9u3vi1m34XsvX16RjeHwUcdJKkUAwjttgs5EaPuKN+21nfTMcAAAB0gmVz5/Zf8YeHv/ryR87pv/jPj4ZsbW2awPungINOUiwUwlbnfyZs8Inj7ogx3pmOAQAA6GBJkmzaq1Bxfbj2tk8WX3urV66lNYSMyoS1x08TdLCkWAwxmwlbnnVqaKmvPT3EcFUaAQAA0AmS3/5lbOa2v2z/xs9/E4otuRArK9IE1g4FHHSgpFQK1XV1oX7UyNa2XtVb1W8y5WsxxsVpDAAAQAdrffWNMxY9+ezVz59+Sfv1pyFkYprA2qOAgw5UyuVC3chhYeMLPlscOGPzv8UYC2kEAABABysmyS25G++5eOW3r6svtuVCiMo31g0FHHSQ9vJt2NTJoXHmxo8P2WHLXn02n7QojQAAAOhgSZJULPv6tYPyv/1zaJ47z7ZT1ikFHHSA9q2nFe1bT7feLJn6xTPnpmMAAAA6weKHH+7T9uDTC1t+9rtN3/7dvSFTW50msG4o4KADtC9lnvmRo8PoHbf5blV93V7pGAAAgA6WJElV8TcPz3jjuHOzrc+/FjK1NWkC644CDtalJAmlQiGM3W7LUDN7xiuNO2z5WJoAAADQwUpJMqjt5j+e2jB30V2F1+b1amtuDi5doCMo4GBdSUKImUyo7dcY+uy0zW1VgwcdEmP8TpoCAADQweK9Tx1W/dqii1666merF0vEbDZNYN1SwME6UsznQmVNTdjs9I+FAUP6n9Z36gYPpREAAAAdbOX9T+z2xrev3WfOhVeETF29G0/pUAo4WAeSYjHUN/YNDVMmLq+csdEn+h24t4sXAAAAOkkpSc7K3vnwd6qfeW37FfMWKt/ocAo4WAeKuXwYPHPjsNVXz29qrA7fiTEuSyMAAAA6WNtlPz+66Tf3jpz/12dD1o2ndAIFHKxlpba2MHKLTUP1Rhs+WDFuzPZh8uR8GgEAANCB5l13y5DFV/3yvrnfunb0oseeceMpnUYBB2tTkoRsXV0Ye9BeYeqZH18cY3xu1StJUwAAADpIkiQ79d14yjNN375ui9K8xZXF9o9mdp7SSRRwsBYV23Jh+qknhOwG4y6K2exu6RgAAIAONv8zl/XNX/CDxpXPvxZKpWKIGRUIncdPH6wFSal9kVsME/baNSx9be4eg7bc9HNrEgAAADraynse+VpDba/r5/zkpjUDly7QyRRwsBa0/y2vaKhLhn/0iHlTLjhjeToGAACggyVNrXdV3vP4J1+94IoQa1y4QHlQwMH71L7ttGHo4LDJZz+RD/PmTq/q3fveNAIAAKCDJEmSKSXJRq9/8MzGhdf8OoRs1plvlA0FHLwPxXwh9B40MAzdYrOmEcce+quB++/fkkYAAAB0kCRJeiW54uHJL+64N/vyWxsveem1ECsr0hQ6nwIO3ofqbDbEwQNeadh2s8/HmDksxrg0jQAAAOgoby6dEJ+b8+NXz7q8YdlzL4dsfW0aQHlQwMF7VGhqCpP23DVMPWTfP445dL+vpGMAAAA6UJIkGy+95y9nvHbM50J+3sIQM/adUn4UcPBeJEnoP2pUWN6r9mfDTjr6snQKAABAByolyVGFux7+UeVNfzqk6fHnQlJKQsioOig/firhXWr/g15obglbfemcMOPTJ90TY3wijQAAAOhA8YGndqj4w2NTX/35b0KmtnrVwOo3ypMCDt6FpFQKFTXVYf1D9wsLCrkj4npDr0kjAAAAOlBu/uLr3vzOdYe8cNkPQra9fIMypoCDdypJVr1CqB08MEz/whlhxN67PBtjbE1TAAAAOtDiky6clP3zUzWF1pxtp5Q9P6HwDpVy+dB3/Jgw7iNHzG0u5QdmMplH0wgAAIAOsvSG34+d/4UrF698+OnJS159PcTqyjSB8qWAg3cgKRTC4DGjQnW/xrvHHX/EyN7Dhy9MIwAAADpIywtzPtCnsfGlJV/5SWP+7VUfyyor0gTKmwIO3oFYLIXaLTZpmf7NL76QjgAAAOhASZLULrrw++vP++zloVQs2nZKl+KnFf6DfFNzmP7Bg8LgDSd8vWH0eh9NxwAAAHSQUpKs33btrVcPLGW+ufDhJ9ec0e3GU7oQBRz8K6svXUhC31EjQ2arTR9Z7+RjHkgTAAAAOlB85IVvVjz83GEvXnNDyNbWpFPoOhRw8C8kpdLq952+8aUwevOZF8QY/3v1AAAAgA5x3XXXZZf/9k8ffuXj/zVh7o9/HTLKN7ooBRz8E6V8PtT26R02+siRSWH86C+F0cMeSSMAAAA6QClJBh243wFfz9x879ezry8Y27RsuXPf6LL85MI/SJIk1NbXh2y/vvP67bTNQTXDB58fY3w9jQEAAOgIN9w1MF5zy0nzbryzrmnegpCprkoD6HoUcPAPCk3NYcjMjcOsC89aPmDbLX4ZY2xNIwAAADpAy/Ov7bx02fJfvfDZr4bcshUhVlakCXRNCjj4O6VCIQzfeGoo9O1zW98dt5qdjgEAAOggpSQ5t/jUi79uvviaCcUVzWuGbjyli1PAwd8pNreEMQfvE6Z/+ZylMcaF6RgAAIAOsvj0rw4P37+ldvnLc0LIZpVvdAsKOGiXhFDK5cOsz3wiFAY0nlbTr/GwNAEAAKADJElS0/zgkw+FNxZ+5LVb7gqxxplvdB8KOHq89ksX2jWOGRV6f2C7ltGH7WvlGwAAQAcqlUr9S4uXLVp+0Q9mLrjp7pCprUkT6B4UcPR47b8ElX0aSmM/dfwzuULLZjHGa9YkAAAArGtJklQ333H/zLc/dWmm6cEnQ5IvrPqgZtsp3YsCjh6t0NoWeg8ZHKYcc9iKMHfR7KFbbvlUGgEAANABkt/8eXb9nMW3rfjlnTVtC5a48ZRuSQFHj5UUi6GuT+9QMXr44oEH73X12EM+0pZGAAAAdIDWB56Z8NZ1tx3w8hmXth/NrXyj21LA0WMVWlrDhD12CVucc/pzvceN/nQcE1vTCAAAgHUsnyR7J3954ureL799ctvKpnQK3ZMCjh6plMuFEbM2DaXRI/5YvcmUc9IxAAAAHSR+8/pj492PbfXavX8JsbIynUL3pICjR4pVlWHmqSeEDT/90cdijHemYwAAANaxJEni4u9e/53XfvDLbV+//Z6Qre+VJtB9KeDoUZJSafXZb1t8+uTQ0rv+8yGTOS+NAAAAWMeaS6WR+bfmP9T209s/lLz4RmM+aT/5Dbo/BRw9Rnv5VllbEwbM3DgsXNmyY+OWm/5XjHFpGgMAALCOrTzl0prlZ1+xycqnXqjItbWGmFVL0DP4SafHSArFUNm3T5j46RMLo/feZU6M0f/VAgAA0EFWXH/nQbFv7+cX/OK2UGhuDbHCjaf0HAo4eoRiW1sYNGlCGHPQXq8NzRZq+24y5cU0AgAAYB3LL1h8Wa9c4brFl/14zSDGNe/QQyjg6Pbaz3yr69MnNM7atLDhWae8ELbbrpRGAAAArGNJkvR567jzByz40tWhmC+kU+hZFHB0e5liKfSeudHCXhtPuDDGuPOqlwIOAABgHUuSJLvqNSP/w1vua2jOH7Hgyeec+UaP5Sefbq3YlguT99w1DF5/zJfXP+KQz6djAAAA1rWXX+4V/vb6XYu+f+OkN+/4c8jU16YB9DwKOLqvGEN9/36hNH3SbWM/c9J96RQAAIB1rLS8NLDpubc+9vLhp1evfPL5kKmpThPomRRwdEulfCG033G69Rc+E0ZOnXxJVb9+f0ojAAAA1qEkSTZN5rxyZfbGP16Qf2FOTb6lNYSM+oGezW8A3U77pQs1Db1C44ypufz40Z/oteOWT6QRAAAA69o9j83O/OHx/V/53nUhKZVCrMimAfRcCji6nWIuH/puMC5s972vFPpPGPPTGOPiNAIAAGAdKixYdMb82/90xktnfy3E6qrVRwMBCji6mWJLaxi91eZh1P67/y0OHbxx6N17SRoBAACwDhWT5Ncrr/71f7X98q5hbStX2nYKf8dvA91G+9LmgSOGh+UrVly73vFHbBRjfGHVq5TGAAAArENNX//Zhrmb761a8eKckKl26QL8PQUc3UaptS2MPOqgsOm3LloUY8ynYwAAANah5oefWm/lHX9ZseDK68YvfPCJkKlVvsE/UsDR9SVJKBWLYfL+e4bmt+Yd0zh10ifTBAAAgHVs0TeuH/b2yRfWld5cGGJlRToF/p4Cjq4taf+fGKp6N4SBxx321kaXnb9w9RwAAIB1KkmS+pU/uuW0AfV19+fnzs8UcnmXLsC/oICjSyvl86G6T0PY+tLPh4q23M4xxt+kEQAAAOvSQ387p37e8ktf+vaP1vw7o3yDf0UBR5dVzOVDrwH9w+idtmntvev2P+u3w1aL0wgAAIB1qPmeB2e/dsaXp8+99OqQreuVToF/RQFH15Qkoba2JlQM6f964967nF3xm5uPjDG+laYAAACsA0mSVJSS5MTk1/f9tG7esl2WLVpi2ym8A/GGIVNXn6IFXUlu+cow/dD9w+Ddd7it34F77JaOAQAAWIeS79xUV6qtmDP/y9f0X/TXZ0O2V116Njfw71gBR5eTlEph6OSJYWV9zX83HrD7mekYAACAdWjJrXePXlxque6lcy7vvfylOSFbV6t8g3dIAUeXk1+5Mmz6mU+EmWef8tcY4xPpGAAAgHWklCR71jb0vbNwzW/3SBYuryyWiraewruggKPLaF/5FjOZMPXED4W329o+GgYN+GIaAQAAsA4tOfWrw8MV/z120WPPhFKy5rMZ8M75jaFrSJIQYww1/RvDBp84Low9fN/XVv07n6YAAACsI8tv+eM3Sy2tV77y81tCrMha+QbvgQKOLqGUL4S64UPC5LM+OX/ZWwtHZmK8PY0AAABYRwormh9P7nr45EU//HUI1ZXpFHi3FHCUvWIuFwaNGR0GTp389OhD9xs8YNa0uWkEAADAOrT8zMsr2u58MJRWfS4D3jsFHOWtVAqV2WyonLR+08TPn/pYOgUAAKADZHbe/LGK7WY09Zk8PiT5wurPaMC7F28YMtWlwZStQnNL2PTYw0P9rBnXDDls32PSMQAAAB2k0NRyYu6uh04LN94zdskd94flb80PSTbjIgZ4F/y2ULaSYjEMnDopJNMnPTL40H1uTccAAAB0oIr62itq99z6mMovnvTD0uTR3xu8w6zWmtraUGppTZ8A/hMr4ChPyaofy2wm7P+z74U4ZcIJsX/f76QJAAAAneTh73yncnTS78TaOQtPa73rgZFv/eXRkKmpCXHV5zfgX1PAUXbabzytqqsJG59wTBh48N4X140bfWWM8dU0BgAAoJM1vzxnm+onXzs33P/XHV/4zs9DqaklxIpsCDGmTwB/T0VNWUlKpVDbuyHUrT96RZg05sC6caO/oHwDAAAoL3Vj1/tj695bHpP52CEXT7zp22HwDrNCJsaQ5PPpE8DfU8BRVootraHv+qPCzM+flqvMDrs1xticRgAAAJSR+piZG4b3/1J+q8mbtq4/ZJMhn/jgnMaJ64dSk49x8I8UcJSNUi4fhm8yLdRM2eAvjdvNnjBsr01a0ggAAIAyFGNcWhUzDw//1tmPtg6Pk/tc9unfjP3M8as+4JXWnO0NrOYMOMrDqj/M7ScFbPypE8Lw4z/4u5r+jbuuCQAAAOhKcvMWnF7x9JxLXj/zqyH3wpxQaMutCZwPRw9mBRxlIckXwoh9dwuF/n3OVr4BAAB0XVWDB14atpux2ZAbL1vRcPQ+82tGDs1nYyYkhWL6BPQ8VsDRqZL2JcmrXmNnbRry9VX7zfrZd29MIwAAALqBJT/5zY/b7njg4LY7H6xa+db8kKmqtBqOHkcBR+da9dOXrasNG1/42af6bTzlo302HH9fmgAAANBN5JY3nZC744GzCz+4afiKh54OK5cuC0kMIWZszKNnUMDRaYptudBr0IAw+YRjSlUNtWOHHXfEa2kEAABAN5MkyRbFRcs+M3efT7bWtuT3bH55bn3zihUhU1OdPgHdlwKOTpEUS6G6tibUbzh++azvf+WqumHDLmi/PSeNAQAA6KaSkMS3T7vs9PqlzSfnHn9uvbcf+WvItpdwVsPRjSng6BT5lU1h0gF7hSmf++QL2YljJ6RjAAAAeoilf3p059q5C8+sePDZHZ678toQSkmI2UxwPhzdkXqZDldobQ3jt90y9Nlk2sOZCWNOTMcAAAD0IH23nvH7qkN3/nA4+cAvb/jLr4chm28csiGGUj4fVr1Bt6KAo2MlITQO6B+WFfPfGbT/PvvHGO9MEwAAAHqYVZ8JX82sP+zCZLfNd1oxvN/Wg47Y84WBE9YPxZVN6RPQPSjg6DhJEoq5tjDtkx8J00494dm6Ef1fTxMAAAB6qBjjkkyMd4762cX3Ng2tmd3rrA//cvypHw6hWFz9ORK6A2fA0SGSVX80sxUVYfCMjULNpPX33uTiz9+cRgAAAPC/ND3x/Cl1cxde9sq5Xw/5F14PpXwhhIx9qXRdCjg6RFIohKp+jWHr668q9Ro3eouq+voH0wgAAAD+j1Jb2/TC4uX3LTz/ymLzbffVFOcvzpbaV8S5LZUuSAHHOldsawv9x68fxhx98LJQkRu1/kc/uiyNAAAA4D9a9PVrf9j25yeObrv74dC6bHkI2Wz73tU0hfKngGOdKhUKob537zD0Azvkp3/rwvtWjfaMMa5ckwIAAMA70/LSnOMK9z91Uct3fzVg0ePPhiSXC7F9NZwiji7Auk3WqWwpCXVTJiwYsucOl8UYt1O+AQAA8F7Urr/e9+o/uNsujT/+wgMjTzmyNHD6lFBZURFKbbn0CShfVsCxzhRaWsPG++0ZKseNvnz9sz95SjoGAACA9yxJkr6r3i5Z9PWfhvjHx7cv/u3VcfOffiZk63pZDUfZUsCxztTW14dRHz7s9smf/cQlMca70jEAAACsFYtu/sPuNXPmn17x2PPbvXj19SFWVYW4+ny49AEoEwo41rqkWAylXD7sdfXXQ3bMiEOrN5n6izQCAACAtaqUJOuHF984OT74zKeWXP6TsOip50OuUAiZyor0Ceh8zoBjrWov36rq68J6++0emtcbdkrVjCl3phEAAACsdZkYX4rjhn8hHL7zgctG9N1jwG5bPzVo/dGh2NS8KrXmiPJgBRxrVTGXC/0mjg87/fqaEAY0ToiZzAtpBAAAAOvc6x///Ih+4za4pPK51w978XvXh1jhplQ6nxVwrDXFltYwbMa0MPGkY95MBjROXPUH7qU0AgAAgA4x8hvnz312y/FHh2P2/NiGv7wsVAwduCZIrD+i81gBx1rRvvV04MiRIRk68NbtbvnxnjHGUhoBAABApyi1tU3Lz1/y4IJzvlXZ9Lv7QrJkRUzaV8NZEUcHswKOtSLJ5UP/XbcN07987gLlGwAAAOUgU139RNWIwfUjfvhfmb7HH/D9xl23CpVVVSEUi1bE0aEUcLxvxba2MO3wA0N1Q8OZfTeccHQ6BgAAgE4XYyy0vw8+/6Tj6s849ugBl3xqZe8pE0KsqFDE0WEUcLx36R+pugEDQv3uO8wd/9mPzVk9AAAAgDLUa/bUH9Xute2sfj84/69DTjio2DhpfKjIZkMpv7qjg3XGGXC8Z6VCIVTU1ITdfvD1EIYM2KF26oZ3pxEAAACUrSRJ6la9fXfhV35YW7z1L9PinPnrL3zh5ZCpq3E+HOuEFXC8J6VcPtT16RMm7rdHIU7f8NqaKRtY/QYAAECXEGNsXvU6YuBpxx6Q/eAHPlV9+K5/Xm/fnUOSK4Qkb1sqa58VcLxrSSkJNbU1oXr0yHkbnX/Gpbmq5NvrzZ7dksYAAADQpSx9Yc64qtfnnVr915dOnHPFz0Lzy3NDzMQ158TBWqCA413LLVsRJu2zWxhz1MGP9tl9+03SMQAAAHRZSZL0SorFQ+JDz15S/PUf+735i9+G5a+8HrL17btV4f2xBZV3JckXwvBNpoXcgMbf9d5tu2PSMQAAAHRpMcaVMZv9fpg1Zf/mbadt0/jBPX8w/qgDQrFpZQgla5d4f6yA411pP/ttp8svDH132/47mQGNJ6RjAAAA6Fbeuv32+r652qNqFq/49gunXRoKy5tCzGbam7r0CXjnrIDjnUmSkJRKYeqHjwhLCrnTYv++J6YJAAAAdDtDd921qXavba5o2nHm9NEPXNsy8KBdQqa2JiTFUvoEvHMKOP6zJAkxkwkNo0aG0R8+LIw95pC3Y4xWTgIAANDt1Q8f9ETlmGGDBv7ki7H3IbtcOWj7zUMmxBBKijjeOQUc/1F7u1/Zt0+Y8MkPL8rNXzgxxnhtGgEAAEC31r4Apf18uPb/Hvrts06s/sRhBw84/6R8zaAB7TXcmiIusUaFf88ZcPxbxba2MGDs6DBwx63fytQWRk85//xcGgEAAECP1DJv6frJ/IW/bbrs2nG5Pz+WaZo7LxQKhRArsukT8L8p4PjXSqWQzWRC/21mrdzkGxf+pm7QgCNijIU0BQAAgB4rSZKKJISfLfjS1QNzN9w5Krto+eglr78ZMtVVLmrg/1DA8S/lVzaFmR86Igzef7fbem+3xW7pGAAAAPg7Cy79/l5x7qJzK556eeZbf344JKVkzWo4RRwpZ8DxTxVz+TBu9uahbuaUxxq2nfWTdAwAAAD8g4Gnf+jmioM+cGj25IN+MPqM44p1Y4aHpFBc/YJ2VsDxT1VVVISBu27/o7FHHHLZ4O03fzwdAwAAAP9CkiR1xSUrP5T96wvnlG78w6A3b7g9LH/j7ZCpq02foKdSwPG/JMViiJls2ObsU0PSv99ugw/f57Y0AgAAAN6BJEl2W3rzH6qTm/+0Z/3S5g+/cP1vQra2NoSMjYg9le88/yMplULVqj8IvSasX2jp1+fgQYft/ac0AgAAAN6hGOOtjXtvf+Oy2VNPa/vAFidNvOysUNm7V0jy+fZ2Ln2KnsQKOP5HoaU19N9gfNj0GxfkKnr1G91r0ui30ggAAAB4D5IkyeaefW1atqX1zqWX/bjvwt/cE5Lm1hAqKtIn6AkUcKxWyuXDoA3Gh4ZZM56b8ZXztogxLkkjAAAA4H1qPx+usGTZ78Jdj24597JrktaHn4khm2lfLpc+QXdmCyqrr0euqK4Kg3bcKky/9NylyjcAAABYu1Z91m6uaOyzfeWBO8S+x+67/8Czjg+VvRtCLJVCaH/RrSngCCGXC0P33LlUP23SlzPZ7Kx0CgAAAKxFMcZ8+3vjcfvdWLvXtiOG3HDJq312nZ3U9WsM2RBXn81O92QLak+WJKFULIYNtt0q5Pv2OmGTqy/7TpoAAAAAHSBJkl8t+OJV6zf/8ObGiua2kcvnLwyxuipN6S6sgOvJYgyVdXWh4YDdn9joa194OZ0CAAAAHSTGuP+gsz8yrXr/7U+s3G32kwM33zgkbfmQ5ArpE3QHVsD1UO2XLlTV14Ytzj09xH69Nhl0wN6PphEAAADQCZbc/9jo7FsLLwp3PnLA4lvuqWyaOy/EyooQ2y9roEtTwPVASbEYquvrQ6/JE1u2uPqr36wZPPArMcZ5aQwAAAB0klKpVF1Y2fzJ7F2PfKp0871D3rrl7rBiwcKQqa1Jn6ArUsD1QPmm5jBmx23CZl+7YFGsDOvF4cOb0wgAAAAoA0mS7Lf0pj/2K1x946z6fOm4V267J8TqyhCz2fQJuhIFXA9TaG4JY7eaFYbsufMzI0886mOrRn+MMRbXpAAAAEA5mfuNa/r3agmH16xs/fob37s+tM1fHGJlZQiZmD5BV6CA60HarzPuN2hQyIwZ/tPtbvrx6THGN9MIAAAAKFPJww9XtiwpzqyKmV8t/8GNQ+bd8oeQtLStPh+OrkEB14MUm1vC1l88K9RsPv3ifpttfGY6BgAAALqAJEkak8XLr4t3PbLTnC9dFZqefDHESltSuwLXaPQEyZqOdfzeHwgL33z7SOUbAAAAdD0xxiWxX+99w4HbV/Tab9s9h3zqiJBtv5yhVPqfz/6UJyvgeoJVv4iZutqw9S++W+w/Y+pemcrKW9MEAAAA6KKW//bRgUlh5aNNV143oumBJ0O+qaW9pHM+XBlSwHVzxbZcaBgxNEw98+OlbJ++Y4ftueNraQQAAAB0A4VlK3/ZdO1v9279+e0VTc+8FFpXNK25LVUPVzYUcN1YKZ8PdX37hmE7bJnb6BtffCBbXX1QjHFeGgMAAADdRClJTm997G+HL7n4B0nmb3OmL/vbS+0zFzWUCWfAdVerfskqsxWhbsLYBcOPOvhbFTU12yjfAAAAoHvKxHhp3YwNp/c9Ype9aj5xyE2DD9y1rbZ/Yyi1tLa3c+lTdBYr4Lqp/MqmMP2AvUPvWTN+MezEow5NxwAAAEA3lyRJtuW1N87O/vb+jya/f2jogj8+FJYvWxYy1VXpE3Q0K+C6o1Ip9B+1XmgZNvCOIScceXU6BQAAAHqAGGOxbvSI86tOPPCUlsN3ODM7cb0fjJy9SUha2kJSLKVP0ZGsgOtuVn03S8VC2Os7l4XqqRuekpkw6vI0AQAAAHqgNz97+cDqEI+qLWa+9Nb3r69oXbQkZOrq0pSOoIDrRtpb7ExVVRi1185hyL67nj581x1+GGNcmMYAAABAD5U8/HDlypWFrepXFH+49IpfrPfmb+8OmZqaNbelss4p4LqLZM23sdeYUWHXG68JYVC/2TGTuX/1EAAAAGCVUpIMjW/Mvyr84Yk9Xr/wyrDyxTkhVmTb962mT7AuOAOumyi25ULfMaPCxJOPWbGilJukfAMAAAD+USbGt8LwQUeGD+7cr3qbaR8YfNz+IVtbE0KhtPpYK9YNK+C6gVI+HwaPGxuqJqz/4KwffX1WjNH3FAAAAPiPln/npgGlmvhYy7W3jljxwBOh0JYLMZOxIm4tswKuG4ilJNTOmBomfe7jbynfAAAAgHeq90f3Xtj36L1GNn737OsGnvWR0DBudKisrgqh/bZUDcNao4Dr4oqtrWH60YeGQTOmXd5nwwn7pmMAAACAd6xm9LBD+p5+1Kf6/fD816q22Oi5XiOHhpiUQlIopk/wfijguqr2SxdWvYZO3jDUbrP5a6OOO+zpNAEAAAB412KMX6ufOWl04547bFN3wgG/67/TFm21jX1CqbXtfy5/5L1xBlwXtXondjYbxh572B0N06Z8dtxBezy8OgAAAABYC1Y89OyFmTsePLb19/cPmXffI+1XqIZYWZGmvBsKuC6o/dKF2j59woZHHhRCXf2EcZ858YU0AgAAAFhrWltb96987IXTMn95eouFP/1NWPj4MyHJZEKsyKZP8E7YgtrFJKUk1NTXh8ohA5f23nXbU8d++KB5aQQAAACwVtXU1PwqM2vKSfkP7XFaafaUM0cce0BrbZ+GUGxqTp/gnbACrovJLV8R1t9p2zD59JNeq79js7Hx/FhKIwAAAIB1Jrn77orFi0q79FnRfPnK634/bu6tfwjZmpoQstZ3/ScKuC6kfevpoAnjQs30yfdt/q0vHR9jfCaNAAAAADpEqVQaE5986Svh/mf2e+OSq8LyN94OMZsNIa4+sZ5/QkXZhSTFJEw85tCw+de+OF/5BgAAAHSGTCbzStho3AnhkF3GVE4at+uAA3cNFTU1IckX0if4Rwq4LqKUK4QpRx8cVmTiBbGqYr90DAAAANDhYozzY2Ptq4Nv+drvSusNHDLgy6fM6Tdr4xBacyEkNlv+I1tQy92qH9qYyYRBE8eFUq/aXbe95drfpQkAAABA2Wh9ee5P89f9/rAFl18bCk0todi+Iq59W6qdqVbAlbv2W08zNdXJ2DM/tmjjb1ywPB0DAAAAlJWasSMO7/WZY04ccsvXl1RtPGFO9cDGpL17S4ruj1TAlbFiW1toGNQ/bHDEQS3Jo09P7DNmzF/SCAAAAKDsxBivrNtkUr/eu8/aqP6Yvf7UZ/ONcrUNvUIpl+/RW1NtQS1TSakUKisrQ99NN27a6qff/m2mpubDmUxmRRoDAAAAlL3lt993aXLfX4/O3/HgwHkPPL76ttRYkU3TnkMBV6Zyy1eGjT54YBh30jGP1kyfvEk6BgAAAOhS2prbDgp/efKMirsenrnwxrvCkudfCaX2o+EqsyH0kFbKFtQyVGhrC+O32zL03Wz6k9UbT7o8HQMAAAB0OdV11ddXbb/J8aXTP3hRYfq4C4bts+OK+r59QnFlS/pE96eAK0O96nuFtn4NPxu40zZHxxh/lI4BAAAAuqQY4+OVfRo+N2zsFz9f3HXzY4ecetTfRu68VSg2NfeISxpsQS0j7TeeJoVC2OlL54TsqBHH9Nl122vSCAAAAKDbaH1z4YbVf3vt/PDwswc9/5WrQ3HJijVnw8X2e1O7HyvgykSSJKGiqjL0nzopLC4VPth7l22uTyMAAACAbqVm2IBnF20/47jkmD0+PeGOq8PgQ3YLmaqqkLTfltoNKeDKRCmXC5V9GsKsb14URu6z5xMxxuY0AgAAAOh2BsS4PAzse0WYMmZM89CRIwecc/wL/WdNC6Xm1vSJ7sMW1DJQbG0LgyZvEIYdtOfbQ3ffbqPeEyYsSCMAAACAHqPp/id+lLnz4SPnfvWHodCaWzPsBttSrYDrZEmxGKrr60KfGVPDuI99aEHD+PFL0wgAAACgR6nfYtpRlaccdsywGy9P+mw1PVT3bgixlIRQ6toXNSjgOluhGAbtsl1u+L67fSdbUbFRjLF7bnYGAAAAeAcqetVdU7v19CkDf37JK7VH7/Vc3ZRxzVW1taHUlq6I64JsQe1Exba2sNEeHwil4YPPn3zxWeelYwAAAABSK2//y5dzv7//Q223/rlx8bMvhkx1VQiZrrWmTAHXiarqasPE0096bNQH9/9CTe/eN6ZjAAAAAP5OW1vbQaV7Hj87XPf7jZb8/v6w/O35oRRDiNls+kR5U8B1glKhsPr8wF0vvyhkhg7ardf2s29LIwAAAAD+iSRJppZWtpz0+l4fa23IVh3T9NSLfZfPXxCydbXpE+XLGXAdrP3Shar6ujBoq1nF0saTLq3fboun0ggAAACAfyHG+GS2oe7E0X/4/qdKu876+IBj9nlm5LazQqmpuewvabACriMlyerVb0M2nR62vvprudCnfnTs1eutNAUAAADgHVry58en91688szMX186+G8XXRmSfCHEbKa9qUufKB9WwHWgQnNLGLnpjDDugwfOCcMG7RLq6xemEQAAAADvQuOWGz8W99zypOTYPT+9we+/FwZvt1nIZrOhlMunT5QPBVwHad96OmSD8SHXUH/L0CP23yzGeM+qV/n9RAAAAAB0EZkYF8Wh/a4MsyZNa+5XN2HQJw5/YvBm00KpqSV9ojwo4DpIsaUtjNpvjzDlzI8vijHOS8cAAAAAvA8xxuZVr7+O/NmlLzxWsWBm1RlHfn/9z5+8ZjtqUh4nrzkDbl1b9Y1OiqUw6cC9Q3HE4E9udPanvp4mAAAAAKwDbS/OOTx55a1rF1x4VWh98sVQbGoJSfvRcJ10PpwVcOtSe8u66htbM7B/6H/IXrn21W9pAgAAAMA6Uj1uvZ9W7bjp2CG/+uqbvY7Y/c2aMcNbKyurVl/U0BkUcOtQqVgMVQ29wubnnREyrYUtMhUV16YRAAAAAOtQJpN5pbKx9/ChXztjeN+zP/rN3h/cran3yKGhlMuFUOrYDaG2oK4j7Tdu1PVvDCN33q4w6aIz78v27v2hTIwvpTEAAAAAHSj/5rz98w88c2Hu2lsnzrvrL6HY1Nze0oW46rWuKeDWhSQJFdmKULfBuEXTzjn1JwsW9D5jysFTcmkKAAAAQCcoJcmE0oLFFxd+/vu9Wn/75+yivzwRWpevCJm66hDWYUOmgFsHcstWhGkH7ROG7veBu/vtt9sO6RgAAACATpYkSV0SwpkLrvxFqHnshb2SZ1/d+PU/3Rcq6nqvs0saFHBrWVIshsYRw0O/nbb64/RLzr0wxnh7GgEAAABQRpbd/9Dmta8tOa3i8RcPfPbSq0LMVoRYkQ1hLfdwCri1rNDaFvb+/jdC7Q6zL459G85MxwAAAACUoRVJMrj+jYVHxadfuWTphVeFhQ89FXL5XMhUV661baluQV1LklJp9fsmH/pgWFldcW7o0+vS1QMAAAAAylZDjPPi8AHfCrtsunXTgIYZA4/c44Fhm0wNxZVN7ftV06feHwXc2tB+6UJVZagZNKA0f2XrTgN336F96+miNAUAAACgjMUYm1e97h3xy68+1jJuvR0rjt/32xM+89EQs5m1UsLZgroWlHK50LDeiDD53E/lK/rUjh+2446vpREAAAAAXVDbX184ODt/yS9eP+3LIffKG6GUy7c3dWte75IC7n1q/+L3H7Ve6LXxpBc3+/5lG8QYi2kEAAAAQBdWSpIRhSXLHl3wuW/UtNx6X3WyaFlVoVAIoX1l3LtgC+r7kSQhE2Oo2WhCacoXz3hV+QYAAADQfWRinFvVr++g4Vee07vf6Ude1uvAnfJ1/RtDaC/h3sXWVCvg3of8yuYw8/gjQ98dt/rFwD13OjQdAwAAANANNT3y7N6FZ1/+Ru7Hv11vyUNPhkJTcwiZTIirXv+OFXDvUalQDOttMi3Uzd7k1QF77Hh/OgYAAACgm6rfZMObqvaYvV3vb33mdyPOPC4/ZIsZobqqKpTacukT/5wC7j2qqMiG+q03+13tiJFHxhgvT8cAAAAAdGO1jY2vVK0/cq/a04+8vLT/tt/qu8Osx4ZOnxKKTSv/5bZUW1DfpVKhECqrq8PmnzohlPo2zB5x3AetfgMAAADooRbdcs/s6jnzT6968pV9X7z6utBetGUqsv/rtlQF3LuRJKGiqipUDx3csslXPv+5gVtt/qMY4+I0BQAAAKAHWrly5dCqV97+cPbxF77wxleviSuffnH1PFZWrHlXwL1z+RVNYdjMjcPmX/uvZc3FllH9Zs5clkYAAAAA9GClJKle9bZ9fObV7yc3/XHoGz/477Ds+ZdDtr7OGXDvVCmXC0M3nhLqN532VPXGk2Y1brLJijQCAAAAoIfLxNi26nVbMmn0Lgu33GBi48mHfGWD048PpaZmK+DekSQJxVw+bHrGx8KY0064P1ZWzk4TAAAAAPg/kiSJzXc9ul9tZfaXVsC9A+2r3yYdfUiIo0d+Q/kGAAAAwH8SY0zqdpjx67j1tL4KuH8nSdrbyjBumy3DynmLDhtz2L6fSBMAAAAA+LdijMVVr2UKuP+goro69D/mgPlTv/y5JekIAAAAAN4xBdy/UMzlQnWv+rDxKR8NmbeXbdVr+PDb0wgAAAAA3jEF3D+RFIuhplevUL/hhJahRx143fATDl+eRgAAAADwrijg/ol8c0sYMXuzsM1lF8yv7t94WCbGeWkEAAAAAO+KAu4fFJpbwvhttwpDdtjquey49c5dNUrWJAAAAADw7ing/l6ShL6DB4W2xoZfDTh8n8NjjD9qvzI2TQEAAADgXVPA/Z32raczT/lo2PikYx+s7tXr0XQMAAAAAO+ZAm6VpJSEmM2G9ffaNcwvtBxfP3vm5WkEAAAAAO+LAi5Zs8O0qrFvmHrWKWHMUYe8FGNsXT0EAAAAgPepxxdwpXw+9B4xLEz46FEtTa+9MbK2sfHuNAIAAACA961HF3ClQiHU9O0b+s+akYw97rDX+++2XVMaAQAAAMBa0aMLuGyMoe/MqS0j9t/jJ5W1tRNjjEvSCAAAAADWih5bwOWbm8OkPXYNIzed8aMhO219VDoGAAAAgLWqZxZwSRL6DBsWChuOfWzkCUc68w0AAACAdabHFXBJkoSkVArbXfC5MGHnHS+vaGj4RRoBAAAAwFrXowq4UqEYKqurw+QD9w2FUcMvrZq+4T1pBAAAAADrRM8p4JIkVFdXhVhXtyQzef1DGmL/82KMr6YpAAAAAKwTPaaAK7S0hn4Tx4fNvnBGa2FQw41x5vDmNAIAAACAdaZHFHBJoRgGjV8/lBr73DvkoD2nTT7ooHwaAQAAAMA61SMKuGJraxi++45h+qVnLYsxLlj1StIIAAAAANapbl/AlXK5MO2Ig0KpV+1/9R47Zs90DAAAAAAdovsWcMmaRW59hg8L/Q/eq3mDMz42b/UAAAAAADpQNy7gVr0ymWTIgXs9u+Kt+dvHGL+1JgAAAACAjtMtC7hSPh/q+vYOGx68T76yrXnH9T+4/4NpBAAAAAAdqvsVcEkSqqqqQ2bQgGXDTz76ig1OPaEpTQAAAACgw3W7Ai63fEVYb8vNw1bnfWZu3/Hrn5IZMGB5GgEAAABAh+tWBVySL4ShG00OyZgRD9bvOPvUdAwAAAAAnaZbFXCFXC5s/LEPhxlf/OyzMcbfpWMAAAAA6DTdo4BLkpAUCmHzjx8X2hp7XRwqK05JEwAAAADoVF2/gEuSkMlmQ++Rw8Nbb7yx55A9dz0zxrg0TQEAAACgU3X5Aq5UKIZsr7ow5aLPlSadcsIb6RgAAAAAykKXLuBKuXzoM2xIGL791ovC/S80NE6f8ngaAQAAAEBZ6LoFXJKEbEVFqJs0vjDtknOeGXbeR0ppAgAAAABlo8sWcLmVTWHSwfuEaZ/86J8q+zRsE2NsTSMAAAAAKBtdsoAr5nJhzOabhl6bTnu1YYsZt6ZjAAAAACg7XbKAq+3VEGo22+j3A7bd7MMxxkvTMQAAAACUnS5VwCXF0upbT2ef/rEwYub0b9eOHn1XGgEAAABAWeoyBVxSKoXKmurQZ/LEpGXkoFMHHLD7n9MIAAAAAMpWlyngiq1tobZ/v7DN17+YDN9s41/FGBekEQAAAACUrS5RwJXacmHQ1A3D4H0/MKdmow0nxaFD56YRAAAAAJS1si/g2reeZutqw9Adtw6TP3Nya4zxuVWvYhoDAAAAQFkr/wIulwvrH7BH6D1r5o8qa2snpmMAAAAA6BLKuoAr5fNhwz12DTFkTxm++w5Hp2MAAAAA6DLKs4BL1ryqGnqFul22eWv8Z098a00AAAAAAF1LWRZwpWIhVNRUh9mfPyPUNzQcUDd06HVpBAAAAABdStkVcEmhGKrq60Of6VPy9dtv8fPB+33A6jcAAAAAuqyyK+DaV78N2mjDsPWl5zXXFXMnxBhfTSMAAAAA6HLKqoDLr2wKY7bcPIw7/IDXsuNGfSyMHducRgAAAADQJZVNAZeUSmHgmNGhrXev2wYcsvd+McafrHrl0xgAAAAAuqSyKeAKK5vCRiceHWaee+pzmUzmsXQMAAAAAF1a5xdwSbL6bcJ+e4R5y5d+qmbiuNNWDwAAAACgG+jcAq69fIsxVPfpHSafc2qY8plPvBFjLKQpAAAAAHR5nVrAJcViqOzdEEYfe+iSuY88NiHGeH0aAQAAAEC30GkFXClfCH0GDQoDJ098bUrLwgHjPnjgC2kEAAAAAN1G5xRwSRKymRgq11+vafzZn3zgvHQMAAAAAN1NvGHI1DW3IHSg/IqVYeq+e4Y+W21248gTj9wvHQMAAABAt9PhK+CSYin0Gzs6lCaPeXz4CUf8Kh0DAAAAQLfU4QVcKZ8L215wVpj64aN/nonxx+kYAAAAALqlDivg2le+xUwmbHLckSE3dMBlYVA/N54CAAAA0O11TAGXJKGisiJkG+rbCsOHHtqw6bRzY4wvpykAAAAAdFsdUsAVWttCw3ojwpZfu6A4dMpGd8QYV6YRAAAAAHRr67yASwrFMGDMeqFqxNCnBnxg+1G9d9pscRoBAAAAQLe3zgu4YltrGLT9lmGLq768LMa4cNUrSSMAAAAA6PbWaQFXaGkNGx99WGiYvMF3Khv7bpWOAQAAAKDHWGcFXFIqhQHjxoSGnbdZMfrDh81JxwAAAADQo6yzAi5bWRlGHHPoU3XDh+8bY7wwHQMAAABAj7LWC7hSPh8qa6rDxscfFWrzhUMbZ065K40AAAAAoMdZqwVcUkpCVV1dqB4xrKnvvjtdNvKUQ+enEQAAAAD0SGuvgIsx5FesDIMmTQzbXnLe8saKzJmZTO8FaQoAAAAAPdJaK+BKbW1h6IyNQs30yU/WbDH9qDB5ciGNAAAAAKDHWmsFXDGXDxscvG+YfuHn3ogx3rHqVUojAAAAAOix1koBV2xtC5udckLIThj17RDjQekYAAAAAHq891fAJcnqs9+GbbxRmP/63MMG7bbjyTHGlWkKAAAAAD3e+yrgkiQJmarKMOpTxyUbfPYTLlwAAAAAgH/wngu4Ui4feg0aECadcFSu9NKrwxs3GHdnGgEAAAAAqfdUwCXFYqisrwt1E8flxxx/1EOjjjs8n0YAAAAAwN95TwVcsS0Xxu64Tdjk9JOfrx7QuFXs3XthGgEAAAAAf+ddF3CF5tYweotNQ79tNp9Tv/n0a9MxAAAAAPBPvLsCLklCnyGDQnbC2Dsbtt78IzHGi9IEAAAAAPgn3nEB137jaaGlNcw65aNh4j4fuL7v+LG3pxEAAAAA8C+8owIuKZVCtqIiDNt6VlhSV316w45b/SqNAAAAAIB/4x0XcDUD+4etr7gkjDls37tijAvSCAAAAAD4N/5jAVdqy4XG0aPCqIP3WZL07TUpVFU9lkYAAAAAwH/wbwu49pVv/YYODqXaqnsnffbjAzO9ez8bY0zSGAAAAAD4D/59AdeWC3222ixMv/ic+THGYjoGAAAAAN6hf1nAFVtzYdIeu4aafo0XD5q96QHpGAAAAAB4F/55AZckobp3r1Cz4+y5G55/2gvpFAAAAAB4l/5PAdd+7luMMWx/0Tlh0NhRH6+orr46jQAAAACAd+l/FXClQiFU1daGsTtvl1Rss9nPGrab/VwaAQAAAADvwf8q4KoqKkOoqV7ca9vNz5jzyIMfjTE+m0YAAAAAwHsQbxgyNWn/j/zK5jB2my3C2KMPemHgIftMWJ0CAAAAAO/L6hVwSbEUBo4eGdrqqv804OC9D1ydAAAAAADv2+oCLr9iRdjwQ4eHLb5+4Zsxxr+uTgAAAACA9y2TFIth6lGHhOUxOb9y2OBD0zkAAAAAsDbcPH52svyhx5NVTkpHAAAAAMDa8sJ3f7zwxat+uEn6T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NaWEP4/3/K7Ow2Q9EY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13" name="Audiobestand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0" y="6017468"/>
            <a:ext cx="11074400" cy="723900"/>
          </a:xfrm>
        </p:spPr>
        <p:txBody>
          <a:bodyPr/>
          <a:lstStyle/>
          <a:p>
            <a:r>
              <a:rPr lang="nl-BE" sz="1400"/>
              <a:t>Christel Claes – 03/240.58.32 – christel.claes@provincieantwerpen.be</a:t>
            </a:r>
            <a:br>
              <a:rPr lang="nl-BE" sz="1400"/>
            </a:br>
            <a:r>
              <a:rPr lang="nl-BE" sz="1400"/>
              <a:t>Marlies Caeyers – 03/240.58.12 – marlies.caeyers@provincieantwerpen.be</a:t>
            </a:r>
            <a:br>
              <a:rPr lang="nl-BE" sz="1400"/>
            </a:br>
            <a:r>
              <a:rPr lang="nl-BE" sz="1400"/>
              <a:t/>
            </a:r>
            <a:br>
              <a:rPr lang="nl-BE" sz="1400"/>
            </a:br>
            <a:r>
              <a:rPr lang="nl-BE" sz="1400"/>
              <a:t>DEPARTEMENT ECONOMIE, STREEKBELEID en EUROPA </a:t>
            </a:r>
            <a:br>
              <a:rPr lang="nl-BE" sz="1400"/>
            </a:br>
            <a:r>
              <a:rPr lang="nl-BE" sz="1400"/>
              <a:t>Dienst Landbouw- en plattelandsbeleid</a:t>
            </a:r>
            <a:br>
              <a:rPr lang="nl-BE" sz="1400"/>
            </a:br>
            <a:r>
              <a:rPr lang="nl-BE" sz="1400"/>
              <a:t>Adviseur landbouw</a:t>
            </a:r>
            <a:br>
              <a:rPr lang="nl-BE" sz="1400"/>
            </a:br>
            <a:r>
              <a:rPr lang="nl-BE" sz="1400"/>
              <a:t/>
            </a:r>
            <a:br>
              <a:rPr lang="nl-BE" sz="1400"/>
            </a:br>
            <a:r>
              <a:rPr lang="nl-BE" sz="1400"/>
              <a:t>T +32 3 240 58 12, M +32 494 80 02 58</a:t>
            </a:r>
            <a:br>
              <a:rPr lang="nl-BE" sz="1400"/>
            </a:br>
            <a:r>
              <a:rPr lang="nl-BE" sz="1400"/>
              <a:t>Koningin Elisabethlei 22, 2018 Antwerpen  </a:t>
            </a:r>
            <a:br>
              <a:rPr lang="nl-BE" sz="1400"/>
            </a:br>
            <a:r>
              <a:rPr lang="nl-BE"/>
              <a:t/>
            </a:r>
            <a:br>
              <a:rPr lang="nl-BE"/>
            </a:br>
            <a:r>
              <a:rPr lang="nl-BE"/>
              <a:t/>
            </a:r>
            <a:br>
              <a:rPr lang="nl-BE"/>
            </a:br>
            <a:endParaRPr lang="nl-BE"/>
          </a:p>
        </p:txBody>
      </p:sp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7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974949"/>
            <a:ext cx="6264183" cy="4740051"/>
          </a:xfrm>
          <a:prstGeom prst="rect">
            <a:avLst/>
          </a:prstGeom>
        </p:spPr>
      </p:pic>
      <p:pic>
        <p:nvPicPr>
          <p:cNvPr id="10" name="Audiobesta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7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1980" y="1223752"/>
            <a:ext cx="5375839" cy="40318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ekstvak 3"/>
          <p:cNvSpPr txBox="1"/>
          <p:nvPr/>
        </p:nvSpPr>
        <p:spPr>
          <a:xfrm>
            <a:off x="4195853" y="2810617"/>
            <a:ext cx="7560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GRB</a:t>
            </a:r>
            <a:endParaRPr lang="nl-BE" dirty="0"/>
          </a:p>
        </p:txBody>
      </p:sp>
      <p:sp>
        <p:nvSpPr>
          <p:cNvPr id="5" name="Tekstvak 4"/>
          <p:cNvSpPr txBox="1"/>
          <p:nvPr/>
        </p:nvSpPr>
        <p:spPr>
          <a:xfrm>
            <a:off x="4200293" y="1910617"/>
            <a:ext cx="2520000" cy="9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Ruimteboekhouding</a:t>
            </a:r>
          </a:p>
          <a:p>
            <a:pPr algn="ctr"/>
            <a:r>
              <a:rPr lang="nl-BE" sz="1100" dirty="0"/>
              <a:t>om het agrarisch gebied goed te definiëren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6715853" y="1910617"/>
            <a:ext cx="2520000" cy="9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VKBO databank</a:t>
            </a:r>
          </a:p>
          <a:p>
            <a:pPr algn="ctr"/>
            <a:r>
              <a:rPr lang="nl-BE" sz="1100" dirty="0"/>
              <a:t>om een beeld te krijgen van de huidige alsook de vorige activiteiten of functies van de bedrijfsgebouwen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235853" y="1910617"/>
            <a:ext cx="2520000" cy="9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CRAB databank</a:t>
            </a:r>
          </a:p>
          <a:p>
            <a:pPr algn="ctr"/>
            <a:endParaRPr lang="nl-BE" dirty="0" smtClean="0"/>
          </a:p>
          <a:p>
            <a:pPr algn="ctr"/>
            <a:r>
              <a:rPr lang="nl-BE" sz="1100" dirty="0"/>
              <a:t>adressen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9892" y="3684594"/>
            <a:ext cx="7712108" cy="2225233"/>
          </a:xfrm>
          <a:prstGeom prst="rect">
            <a:avLst/>
          </a:prstGeom>
        </p:spPr>
      </p:pic>
      <p:pic>
        <p:nvPicPr>
          <p:cNvPr id="14" name="Audiobestand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" t="3931" r="8206"/>
          <a:stretch/>
        </p:blipFill>
        <p:spPr bwMode="auto">
          <a:xfrm>
            <a:off x="4223792" y="260648"/>
            <a:ext cx="5321935" cy="64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369263" y="404664"/>
            <a:ext cx="4176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rPr>
              <a:t>22.750 gebouwen</a:t>
            </a:r>
          </a:p>
        </p:txBody>
      </p:sp>
      <p:pic>
        <p:nvPicPr>
          <p:cNvPr id="17" name="Audiobestand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8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" t="3931" r="8206"/>
          <a:stretch/>
        </p:blipFill>
        <p:spPr bwMode="auto">
          <a:xfrm>
            <a:off x="4223792" y="260648"/>
            <a:ext cx="5321935" cy="64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369263" y="404664"/>
            <a:ext cx="4176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rPr>
              <a:t>22.750 gebouwen</a:t>
            </a:r>
          </a:p>
        </p:txBody>
      </p:sp>
      <p:sp>
        <p:nvSpPr>
          <p:cNvPr id="3" name="Rechthoek 2"/>
          <p:cNvSpPr/>
          <p:nvPr/>
        </p:nvSpPr>
        <p:spPr>
          <a:xfrm>
            <a:off x="4943872" y="1700808"/>
            <a:ext cx="1368152" cy="1224136"/>
          </a:xfrm>
          <a:prstGeom prst="rect">
            <a:avLst/>
          </a:prstGeom>
          <a:noFill/>
          <a:ln w="57150">
            <a:solidFill>
              <a:srgbClr val="0066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udiobesta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" t="3931" r="8206"/>
          <a:stretch/>
        </p:blipFill>
        <p:spPr bwMode="auto">
          <a:xfrm>
            <a:off x="4203226" y="260648"/>
            <a:ext cx="5321935" cy="64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369263" y="404664"/>
            <a:ext cx="4176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rPr>
              <a:t>22.750 gebouwen</a:t>
            </a:r>
          </a:p>
        </p:txBody>
      </p:sp>
      <p:sp>
        <p:nvSpPr>
          <p:cNvPr id="3" name="Rechthoek 2"/>
          <p:cNvSpPr/>
          <p:nvPr/>
        </p:nvSpPr>
        <p:spPr>
          <a:xfrm>
            <a:off x="4943872" y="1700808"/>
            <a:ext cx="1368152" cy="1296144"/>
          </a:xfrm>
          <a:prstGeom prst="rect">
            <a:avLst/>
          </a:prstGeom>
          <a:noFill/>
          <a:ln w="57150">
            <a:solidFill>
              <a:srgbClr val="0066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/>
          <p:cNvSpPr/>
          <p:nvPr/>
        </p:nvSpPr>
        <p:spPr>
          <a:xfrm>
            <a:off x="5879976" y="3500648"/>
            <a:ext cx="1368152" cy="1237655"/>
          </a:xfrm>
          <a:prstGeom prst="rect">
            <a:avLst/>
          </a:prstGeom>
          <a:noFill/>
          <a:ln w="57150">
            <a:solidFill>
              <a:srgbClr val="0066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ekstvak 3"/>
          <p:cNvSpPr txBox="1"/>
          <p:nvPr/>
        </p:nvSpPr>
        <p:spPr>
          <a:xfrm>
            <a:off x="1847528" y="2968602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 smtClean="0">
                <a:solidFill>
                  <a:srgbClr val="0066CC"/>
                </a:solidFill>
              </a:rPr>
              <a:t>9783 gebouwen in </a:t>
            </a:r>
          </a:p>
          <a:p>
            <a:pPr algn="ctr"/>
            <a:r>
              <a:rPr lang="nl-BE" b="1" dirty="0" smtClean="0">
                <a:solidFill>
                  <a:srgbClr val="0066CC"/>
                </a:solidFill>
              </a:rPr>
              <a:t>6 basiscategorieën</a:t>
            </a:r>
            <a:endParaRPr lang="nl-BE" b="1" dirty="0">
              <a:solidFill>
                <a:srgbClr val="0066CC"/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7270387" y="3500647"/>
            <a:ext cx="711696" cy="123765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kstvak 9"/>
          <p:cNvSpPr txBox="1"/>
          <p:nvPr/>
        </p:nvSpPr>
        <p:spPr>
          <a:xfrm>
            <a:off x="9221713" y="3717032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 smtClean="0">
                <a:solidFill>
                  <a:srgbClr val="00B050"/>
                </a:solidFill>
              </a:rPr>
              <a:t>12.967 gebouwen nog niet bepaald</a:t>
            </a:r>
            <a:endParaRPr lang="nl-BE" b="1" dirty="0">
              <a:solidFill>
                <a:srgbClr val="00B050"/>
              </a:solidFill>
            </a:endParaRPr>
          </a:p>
        </p:txBody>
      </p:sp>
      <p:pic>
        <p:nvPicPr>
          <p:cNvPr id="12" name="Audiobestan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3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" t="3931" r="8206"/>
          <a:stretch/>
        </p:blipFill>
        <p:spPr bwMode="auto">
          <a:xfrm>
            <a:off x="4203226" y="260648"/>
            <a:ext cx="5321935" cy="64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369263" y="404664"/>
            <a:ext cx="4176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rPr>
              <a:t>22.750 gebouwen</a:t>
            </a:r>
          </a:p>
        </p:txBody>
      </p:sp>
      <p:sp>
        <p:nvSpPr>
          <p:cNvPr id="3" name="Rechthoek 2"/>
          <p:cNvSpPr/>
          <p:nvPr/>
        </p:nvSpPr>
        <p:spPr>
          <a:xfrm>
            <a:off x="4943872" y="1700808"/>
            <a:ext cx="1368152" cy="1296144"/>
          </a:xfrm>
          <a:prstGeom prst="rect">
            <a:avLst/>
          </a:prstGeom>
          <a:noFill/>
          <a:ln w="57150">
            <a:solidFill>
              <a:srgbClr val="0066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/>
          <p:cNvSpPr/>
          <p:nvPr/>
        </p:nvSpPr>
        <p:spPr>
          <a:xfrm>
            <a:off x="5879976" y="3500648"/>
            <a:ext cx="1368152" cy="1237655"/>
          </a:xfrm>
          <a:prstGeom prst="rect">
            <a:avLst/>
          </a:prstGeom>
          <a:noFill/>
          <a:ln w="57150">
            <a:solidFill>
              <a:srgbClr val="0066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ekstvak 3"/>
          <p:cNvSpPr txBox="1"/>
          <p:nvPr/>
        </p:nvSpPr>
        <p:spPr>
          <a:xfrm>
            <a:off x="1847528" y="2968602"/>
            <a:ext cx="2520280" cy="646331"/>
          </a:xfrm>
          <a:prstGeom prst="rect">
            <a:avLst/>
          </a:prstGeom>
          <a:noFill/>
          <a:ln w="19050">
            <a:solidFill>
              <a:srgbClr val="0066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 smtClean="0">
                <a:solidFill>
                  <a:srgbClr val="0066CC"/>
                </a:solidFill>
              </a:rPr>
              <a:t>9783 gebouwen in </a:t>
            </a:r>
          </a:p>
          <a:p>
            <a:pPr algn="ctr"/>
            <a:r>
              <a:rPr lang="nl-BE" b="1" dirty="0" smtClean="0">
                <a:solidFill>
                  <a:srgbClr val="0066CC"/>
                </a:solidFill>
              </a:rPr>
              <a:t>6 basiscategorieën</a:t>
            </a:r>
            <a:endParaRPr lang="nl-BE" b="1" dirty="0">
              <a:solidFill>
                <a:srgbClr val="0066CC"/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7270387" y="3500647"/>
            <a:ext cx="481797" cy="123765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kstvak 9"/>
          <p:cNvSpPr txBox="1"/>
          <p:nvPr/>
        </p:nvSpPr>
        <p:spPr>
          <a:xfrm>
            <a:off x="9291363" y="2898379"/>
            <a:ext cx="2655493" cy="1077218"/>
          </a:xfrm>
          <a:prstGeom prst="rect">
            <a:avLst/>
          </a:prstGeom>
          <a:noFill/>
          <a:ln w="1905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 smtClean="0">
                <a:solidFill>
                  <a:srgbClr val="00B050"/>
                </a:solidFill>
              </a:rPr>
              <a:t>12.967 gebouwen nog niet bepaald</a:t>
            </a:r>
          </a:p>
          <a:p>
            <a:pPr algn="ctr"/>
            <a:r>
              <a:rPr lang="nl-BE" sz="14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Waarvan 10.722 kleine en zeer kleine gebouwen</a:t>
            </a:r>
            <a:endParaRPr lang="nl-BE" sz="1400" b="1" dirty="0">
              <a:solidFill>
                <a:srgbClr val="00B050"/>
              </a:solidFill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7752184" y="5229200"/>
            <a:ext cx="598790" cy="6359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kstvak 11"/>
          <p:cNvSpPr txBox="1"/>
          <p:nvPr/>
        </p:nvSpPr>
        <p:spPr>
          <a:xfrm>
            <a:off x="9520747" y="4770916"/>
            <a:ext cx="2655493" cy="9233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 smtClean="0">
                <a:solidFill>
                  <a:srgbClr val="FF0000"/>
                </a:solidFill>
              </a:rPr>
              <a:t>2245 gebouwen in 2 bijkomende basiscategorieën</a:t>
            </a:r>
            <a:endParaRPr lang="nl-BE" b="1" dirty="0">
              <a:solidFill>
                <a:srgbClr val="FF0000"/>
              </a:solidFill>
            </a:endParaRPr>
          </a:p>
        </p:txBody>
      </p:sp>
      <p:pic>
        <p:nvPicPr>
          <p:cNvPr id="7" name="Audiobesta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0"/>
          </p:nvPr>
        </p:nvSpPr>
        <p:spPr>
          <a:xfrm>
            <a:off x="6400800" y="1219200"/>
            <a:ext cx="5791200" cy="5522168"/>
          </a:xfrm>
        </p:spPr>
        <p:txBody>
          <a:bodyPr/>
          <a:lstStyle/>
          <a:p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493" y="1199603"/>
            <a:ext cx="5324475" cy="425767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3" y="0"/>
            <a:ext cx="5800725" cy="97155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7925" y="53719"/>
            <a:ext cx="5814739" cy="6831666"/>
          </a:xfrm>
          <a:prstGeom prst="rect">
            <a:avLst/>
          </a:prstGeom>
        </p:spPr>
      </p:pic>
      <p:pic>
        <p:nvPicPr>
          <p:cNvPr id="22" name="Audiobestand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2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EB54B8BE-D5E4-402D-8A3E-D9DF1C1318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4021137"/>
              </p:ext>
            </p:extLst>
          </p:nvPr>
        </p:nvGraphicFramePr>
        <p:xfrm>
          <a:off x="4079776" y="260648"/>
          <a:ext cx="7848872" cy="5922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kstvak 4"/>
          <p:cNvSpPr txBox="1"/>
          <p:nvPr/>
        </p:nvSpPr>
        <p:spPr>
          <a:xfrm>
            <a:off x="407368" y="926198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accent1"/>
                </a:solidFill>
              </a:rPr>
              <a:t>6 gemeenten </a:t>
            </a:r>
          </a:p>
          <a:p>
            <a:pPr algn="ctr"/>
            <a:r>
              <a:rPr lang="nl-BE" b="1" dirty="0" smtClean="0">
                <a:solidFill>
                  <a:schemeClr val="accent1"/>
                </a:solidFill>
              </a:rPr>
              <a:t>22.750 </a:t>
            </a:r>
            <a:r>
              <a:rPr lang="nl-BE" b="1" dirty="0">
                <a:solidFill>
                  <a:schemeClr val="accent1"/>
                </a:solidFill>
              </a:rPr>
              <a:t>gebouwen </a:t>
            </a:r>
          </a:p>
          <a:p>
            <a:pPr algn="ctr"/>
            <a:r>
              <a:rPr lang="nl-BE" b="1" dirty="0" smtClean="0">
                <a:solidFill>
                  <a:schemeClr val="accent1"/>
                </a:solidFill>
              </a:rPr>
              <a:t>525 </a:t>
            </a:r>
            <a:r>
              <a:rPr lang="nl-BE" b="1" dirty="0">
                <a:solidFill>
                  <a:schemeClr val="accent1"/>
                </a:solidFill>
              </a:rPr>
              <a:t>ha gebouwoppervlakte </a:t>
            </a:r>
          </a:p>
          <a:p>
            <a:pPr algn="ctr"/>
            <a:endParaRPr lang="nl-BE" dirty="0"/>
          </a:p>
        </p:txBody>
      </p:sp>
      <p:sp>
        <p:nvSpPr>
          <p:cNvPr id="6" name="Tekstvak 5"/>
          <p:cNvSpPr txBox="1"/>
          <p:nvPr/>
        </p:nvSpPr>
        <p:spPr>
          <a:xfrm>
            <a:off x="407368" y="3861048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 smtClean="0">
                <a:solidFill>
                  <a:schemeClr val="accent1"/>
                </a:solidFill>
              </a:rPr>
              <a:t>50% van bedrijven in landbouwgebied actief in landbouwsector</a:t>
            </a:r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695400" y="2298537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accent1"/>
                </a:solidFill>
              </a:rPr>
              <a:t>Serres voor het grootste deel nog in landbouwgebruik</a:t>
            </a:r>
          </a:p>
        </p:txBody>
      </p:sp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ovincie_antwerpen_ppt_verdana">
  <a:themeElements>
    <a:clrScheme name="Provant colours">
      <a:dk1>
        <a:srgbClr val="000000"/>
      </a:dk1>
      <a:lt1>
        <a:sysClr val="window" lastClr="FFFFFF"/>
      </a:lt1>
      <a:dk2>
        <a:srgbClr val="53565A"/>
      </a:dk2>
      <a:lt2>
        <a:srgbClr val="BBBCBC"/>
      </a:lt2>
      <a:accent1>
        <a:srgbClr val="572932"/>
      </a:accent1>
      <a:accent2>
        <a:srgbClr val="E4002B"/>
      </a:accent2>
      <a:accent3>
        <a:srgbClr val="A6192E"/>
      </a:accent3>
      <a:accent4>
        <a:srgbClr val="861F41"/>
      </a:accent4>
      <a:accent5>
        <a:srgbClr val="E35205"/>
      </a:accent5>
      <a:accent6>
        <a:srgbClr val="DB3EB1"/>
      </a:accent6>
      <a:hlink>
        <a:srgbClr val="000000"/>
      </a:hlink>
      <a:folHlink>
        <a:srgbClr val="E0457B"/>
      </a:folHlink>
    </a:clrScheme>
    <a:fontScheme name="ProvantVerdana">
      <a:majorFont>
        <a:latin typeface="Verdana"/>
        <a:ea typeface=""/>
        <a:cs typeface=""/>
        <a:font script="Jpan" typeface="ＭＳ ゴシック"/>
      </a:majorFont>
      <a:minorFont>
        <a:latin typeface="Verdana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pt_master_ge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ovincie_antwerpen_ppt_16_9_verdana" id="{0E35CFE0-B065-7A40-80CD-E44B0F68B0B8}" vid="{645A9F7F-CBBD-C64F-AC4C-5F2E79E4255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Aangepast 2">
    <a:dk1>
      <a:sysClr val="windowText" lastClr="000000"/>
    </a:dk1>
    <a:lt1>
      <a:sysClr val="window" lastClr="FFFFFF"/>
    </a:lt1>
    <a:dk2>
      <a:srgbClr val="E30613"/>
    </a:dk2>
    <a:lt2>
      <a:srgbClr val="005578"/>
    </a:lt2>
    <a:accent1>
      <a:srgbClr val="E83942"/>
    </a:accent1>
    <a:accent2>
      <a:srgbClr val="317795"/>
    </a:accent2>
    <a:accent3>
      <a:srgbClr val="EB6971"/>
    </a:accent3>
    <a:accent4>
      <a:srgbClr val="6697AD"/>
    </a:accent4>
    <a:accent5>
      <a:srgbClr val="F39AA0"/>
    </a:accent5>
    <a:accent6>
      <a:srgbClr val="98BAC8"/>
    </a:accent6>
    <a:hlink>
      <a:srgbClr val="F8CCCF"/>
    </a:hlink>
    <a:folHlink>
      <a:srgbClr val="CBDCDE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E2F9638B5C5241A707225A2005A302" ma:contentTypeVersion="6" ma:contentTypeDescription="Een nieuw document maken." ma:contentTypeScope="" ma:versionID="2cb370696ed4dcffce7228db5507420f">
  <xsd:schema xmlns:xsd="http://www.w3.org/2001/XMLSchema" xmlns:xs="http://www.w3.org/2001/XMLSchema" xmlns:p="http://schemas.microsoft.com/office/2006/metadata/properties" xmlns:ns2="32d89e04-4bb7-4a6f-8b80-ce1f30438adb" xmlns:ns3="944b6deb-b19f-4e13-a5c6-3dcc48b5be8f" targetNamespace="http://schemas.microsoft.com/office/2006/metadata/properties" ma:root="true" ma:fieldsID="e32aff3b0cbcd544ccf0f1071a2fde3e" ns2:_="" ns3:_="">
    <xsd:import namespace="32d89e04-4bb7-4a6f-8b80-ce1f30438adb"/>
    <xsd:import namespace="944b6deb-b19f-4e13-a5c6-3dcc48b5be8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d89e04-4bb7-4a6f-8b80-ce1f30438ad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4b6deb-b19f-4e13-a5c6-3dcc48b5be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2d89e04-4bb7-4a6f-8b80-ce1f30438adb">
      <UserInfo>
        <DisplayName>VAN NIEUWENHOVE Kris</DisplayName>
        <AccountId>55</AccountId>
        <AccountType/>
      </UserInfo>
      <UserInfo>
        <DisplayName>CLAES Christel</DisplayName>
        <AccountId>64</AccountId>
        <AccountType/>
      </UserInfo>
      <UserInfo>
        <DisplayName>ZOONS Johan</DisplayName>
        <AccountId>116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7C0ED4A-2C0C-43B1-94DB-F56DEFD3F2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7EB24E-35A1-406F-AD8C-D60559D338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d89e04-4bb7-4a6f-8b80-ce1f30438adb"/>
    <ds:schemaRef ds:uri="944b6deb-b19f-4e13-a5c6-3dcc48b5be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1C69D96-8CB2-4456-8BE6-0F2A5D350DD7}">
  <ds:schemaRefs>
    <ds:schemaRef ds:uri="32d89e04-4bb7-4a6f-8b80-ce1f30438adb"/>
    <ds:schemaRef ds:uri="http://schemas.microsoft.com/office/2006/documentManagement/types"/>
    <ds:schemaRef ds:uri="http://purl.org/dc/dcmitype/"/>
    <ds:schemaRef ds:uri="944b6deb-b19f-4e13-a5c6-3dcc48b5be8f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(28)</Template>
  <TotalTime>4534</TotalTime>
  <Words>586</Words>
  <Application>Microsoft Office PowerPoint</Application>
  <PresentationFormat>Breedbeeld</PresentationFormat>
  <Paragraphs>85</Paragraphs>
  <Slides>10</Slides>
  <Notes>7</Notes>
  <HiddenSlides>0</HiddenSlides>
  <MMClips>10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22" baseType="lpstr">
      <vt:lpstr>ＭＳ Ｐゴシック</vt:lpstr>
      <vt:lpstr>Arial</vt:lpstr>
      <vt:lpstr>BentonSans-Bold</vt:lpstr>
      <vt:lpstr>BentonSansComp-Medium</vt:lpstr>
      <vt:lpstr>BentonSansCond-Regular</vt:lpstr>
      <vt:lpstr>Corbel</vt:lpstr>
      <vt:lpstr>Interstate</vt:lpstr>
      <vt:lpstr>Lucida Grande</vt:lpstr>
      <vt:lpstr>Times New Roman</vt:lpstr>
      <vt:lpstr>Verdana</vt:lpstr>
      <vt:lpstr>Wingdings</vt:lpstr>
      <vt:lpstr>provincie_antwerpen_ppt_verdana</vt:lpstr>
      <vt:lpstr>Interactieve lunchsessie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Christel Claes – 03/240.58.32 – christel.claes@provincieantwerpen.be Marlies Caeyers – 03/240.58.12 – marlies.caeyers@provincieantwerpen.be  DEPARTEMENT ECONOMIE, STREEKBELEID en EUROPA  Dienst Landbouw- en plattelandsbeleid Adviseur landbouw  T +32 3 240 58 12, M +32 494 80 02 58 Koningin Elisabethlei 22, 2018 Antwerpen     </vt:lpstr>
    </vt:vector>
  </TitlesOfParts>
  <Manager/>
  <Company>Provincie Antwerpen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Agrarisch hergebruik van landbouwinfrastructuur</dc:title>
  <dc:subject/>
  <dc:creator>CAEYERS Marlies</dc:creator>
  <cp:keywords/>
  <dc:description/>
  <cp:lastModifiedBy>CAEYERS Marlies</cp:lastModifiedBy>
  <cp:revision>239</cp:revision>
  <cp:lastPrinted>2009-04-27T10:20:31Z</cp:lastPrinted>
  <dcterms:created xsi:type="dcterms:W3CDTF">2019-09-11T04:51:46Z</dcterms:created>
  <dcterms:modified xsi:type="dcterms:W3CDTF">2020-11-19T12:22:43Z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0x010100D0E2F9638B5C5241A707225A2005A302</vt:lpwstr>
  </property>
  <property fmtid="{D5CDD505-2E9C-101B-9397-08002B2CF9AE}" pid="3" name="TaxCatchAll">
    <vt:lpwstr>1;#Dienst Landbouw en Plattelandsbeleid (DLP)|329cb371-361c-4564-a4b6-50d672a8ac0b</vt:lpwstr>
  </property>
  <property fmtid="{D5CDD505-2E9C-101B-9397-08002B2CF9AE}" pid="4" name="o92934b047db4da78e8d14f947bb3d58">
    <vt:lpwstr>Dienst Landbouw en Plattelandsbeleid (DLP)|329cb371-361c-4564-a4b6-50d672a8ac0b</vt:lpwstr>
  </property>
  <property fmtid="{D5CDD505-2E9C-101B-9397-08002B2CF9AE}" pid="5" name="ProvAntOrganisationalUnit">
    <vt:lpwstr>1;#Dienst Landbouw en Plattelandsbeleid (DLP)|329cb371-361c-4564-a4b6-50d672a8ac0b</vt:lpwstr>
  </property>
  <property fmtid="{D5CDD505-2E9C-101B-9397-08002B2CF9AE}" pid="6" name="SharedWithUsers">
    <vt:lpwstr>55;#VAN NIEUWENHOVE Kris;#64;#CLAES Christel;#116;#ZOONS Johan</vt:lpwstr>
  </property>
</Properties>
</file>