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4"/>
  </p:sldMasterIdLst>
  <p:notesMasterIdLst>
    <p:notesMasterId r:id="rId24"/>
  </p:notesMasterIdLst>
  <p:handoutMasterIdLst>
    <p:handoutMasterId r:id="rId25"/>
  </p:handoutMasterIdLst>
  <p:sldIdLst>
    <p:sldId id="271" r:id="rId5"/>
    <p:sldId id="362" r:id="rId6"/>
    <p:sldId id="336" r:id="rId7"/>
    <p:sldId id="338" r:id="rId8"/>
    <p:sldId id="339" r:id="rId9"/>
    <p:sldId id="340" r:id="rId10"/>
    <p:sldId id="369" r:id="rId11"/>
    <p:sldId id="368" r:id="rId12"/>
    <p:sldId id="373" r:id="rId13"/>
    <p:sldId id="370" r:id="rId14"/>
    <p:sldId id="374" r:id="rId15"/>
    <p:sldId id="344" r:id="rId16"/>
    <p:sldId id="375" r:id="rId17"/>
    <p:sldId id="355" r:id="rId18"/>
    <p:sldId id="356" r:id="rId19"/>
    <p:sldId id="357" r:id="rId20"/>
    <p:sldId id="358" r:id="rId21"/>
    <p:sldId id="346" r:id="rId22"/>
    <p:sldId id="360" r:id="rId23"/>
  </p:sldIdLst>
  <p:sldSz cx="12192000" cy="6858000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Interstate" pitchFamily="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Interstate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 userDrawn="1">
          <p15:clr>
            <a:srgbClr val="A4A3A4"/>
          </p15:clr>
        </p15:guide>
        <p15:guide id="2" pos="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008000"/>
    <a:srgbClr val="0066CC"/>
    <a:srgbClr val="313232"/>
    <a:srgbClr val="D34838"/>
    <a:srgbClr val="4D4D4D"/>
    <a:srgbClr val="C0C0C0"/>
    <a:srgbClr val="C10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75A76-6B28-D2A1-E957-3D5D11DFC6F7}" v="6" dt="2020-10-20T11:37:47.165"/>
    <p1510:client id="{9D44C0BE-49AF-483C-029E-1B741EB0B73D}" v="9" dt="2020-11-19T13:03:18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62591" autoAdjust="0"/>
  </p:normalViewPr>
  <p:slideViewPr>
    <p:cSldViewPr snapToGrid="0">
      <p:cViewPr varScale="1">
        <p:scale>
          <a:sx n="46" d="100"/>
          <a:sy n="46" d="100"/>
        </p:scale>
        <p:origin x="1578" y="42"/>
      </p:cViewPr>
      <p:guideLst>
        <p:guide orient="horz" pos="4037"/>
        <p:guide pos="8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869AE9-FC2E-2046-9707-1D571462B6F0}" type="datetime1">
              <a:rPr lang="en-US"/>
              <a:pPr>
                <a:defRPr/>
              </a:pPr>
              <a:t>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2C2340-759C-CE45-ACF4-952947D46CF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89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noProof="0"/>
              <a:t>Click to edit Master text styles</a:t>
            </a:r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/>
              <a:t>Third level</a:t>
            </a:r>
          </a:p>
          <a:p>
            <a:pPr lvl="3"/>
            <a:r>
              <a:rPr lang="nl-BE" noProof="0"/>
              <a:t>Fourth level</a:t>
            </a:r>
          </a:p>
          <a:p>
            <a:pPr lvl="4"/>
            <a:r>
              <a:rPr lang="nl-BE" noProof="0"/>
              <a:t>Fifth level</a:t>
            </a:r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0016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3460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sz="1200" b="0" i="0" u="none" strike="noStrike" kern="1200" baseline="0" dirty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. </a:t>
            </a:r>
          </a:p>
          <a:p>
            <a:endParaRPr lang="nl-BE" sz="1200" b="0" i="0" u="none" strike="noStrike" kern="1200" baseline="0" dirty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1100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3669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2473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9828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569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sz="1200" b="0" i="0" u="none" strike="noStrike" kern="1200" baseline="0" dirty="0">
              <a:solidFill>
                <a:schemeClr val="tx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2003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3363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5747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33432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1069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67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u="sng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3062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nl-BE" dirty="0"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71666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/>
              <a:pPr>
                <a:defRPr/>
              </a:pPr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5373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,Sans-Serif"/>
              <a:buNone/>
            </a:pPr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8714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091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nl-BE" u="sng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398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00FD0-4D9A-CB47-9B17-F96CFF1570EE}" type="slidenum">
              <a:rPr lang="nl-BE" smtClean="0"/>
              <a:pPr>
                <a:defRPr/>
              </a:pPr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890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921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68" y="3136900"/>
            <a:ext cx="10273141" cy="44948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67" y="3861051"/>
            <a:ext cx="9941984" cy="386399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0" y="2476502"/>
            <a:ext cx="11074400" cy="72390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err="1"/>
              <a:t>Bedankt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3149600" y="64008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bg1"/>
                </a:solidFill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bg1"/>
                </a:solidFill>
              </a:rPr>
              <a:t> </a:t>
            </a:r>
            <a:r>
              <a:rPr lang="en-US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-</a:t>
            </a:r>
            <a:r>
              <a:rPr lang="en-US" sz="900" baseline="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 </a:t>
            </a:r>
            <a:r>
              <a:rPr lang="nl-BE" sz="900">
                <a:solidFill>
                  <a:schemeClr val="bg1"/>
                </a:solidFill>
                <a:latin typeface="Arial"/>
                <a:ea typeface="BentonSansCond-Regular" pitchFamily="-107" charset="0"/>
                <a:cs typeface="Arial"/>
              </a:rPr>
              <a:t>25/06/2018</a:t>
            </a:r>
            <a:endParaRPr lang="en-US" sz="900">
              <a:solidFill>
                <a:schemeClr val="bg1"/>
              </a:solidFill>
              <a:latin typeface="Arial"/>
              <a:ea typeface="BentonSans-Bold" pitchFamily="-107" charset="0"/>
              <a:cs typeface="Arial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9607" y="2476502"/>
            <a:ext cx="9954684" cy="419100"/>
          </a:xfrm>
        </p:spPr>
        <p:txBody>
          <a:bodyPr anchor="t"/>
          <a:lstStyle>
            <a:lvl1pPr>
              <a:defRPr sz="1800" b="0">
                <a:solidFill>
                  <a:schemeClr val="bg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number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09600" y="2895602"/>
            <a:ext cx="9956800" cy="622300"/>
          </a:xfrm>
        </p:spPr>
        <p:txBody>
          <a:bodyPr/>
          <a:lstStyle>
            <a:lvl1pPr marL="0" indent="0">
              <a:buFontTx/>
              <a:buNone/>
              <a:defRPr sz="3600" b="1" baseline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Chapter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 (vari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400800" y="1219200"/>
            <a:ext cx="5181600" cy="4419600"/>
          </a:xfrm>
        </p:spPr>
        <p:txBody>
          <a:bodyPr/>
          <a:lstStyle>
            <a:lvl5pPr>
              <a:buClrTx/>
              <a:buFont typeface="Lucida Grande"/>
              <a:buChar char="-"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tent slide fo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143000"/>
            <a:ext cx="109728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794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10972800" cy="4953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486405"/>
            <a:ext cx="7315200" cy="347663"/>
          </a:xfrm>
        </p:spPr>
        <p:txBody>
          <a:bodyPr/>
          <a:lstStyle>
            <a:lvl1pPr marL="0" indent="0">
              <a:buNone/>
              <a:defRPr sz="1200" baseline="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nl-BE"/>
              <a:t>Picture caption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5798368"/>
            <a:ext cx="2264700" cy="1015008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3"/>
            <a:ext cx="10972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stijl te bewerken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18pt</a:t>
            </a:r>
          </a:p>
          <a:p>
            <a:pPr lvl="1"/>
            <a:r>
              <a:rPr lang="en-US"/>
              <a:t>Second level 16pt</a:t>
            </a:r>
          </a:p>
          <a:p>
            <a:pPr lvl="2"/>
            <a:r>
              <a:rPr lang="en-US"/>
              <a:t>Third level 14pt</a:t>
            </a:r>
          </a:p>
          <a:p>
            <a:pPr lvl="3"/>
            <a:r>
              <a:rPr lang="en-US"/>
              <a:t>Fourth level 12pt</a:t>
            </a:r>
          </a:p>
          <a:p>
            <a:pPr lvl="4"/>
            <a:r>
              <a:rPr lang="en-US" err="1"/>
              <a:t>Fith</a:t>
            </a:r>
            <a:r>
              <a:rPr lang="en-US"/>
              <a:t> level 10 pt</a:t>
            </a:r>
          </a:p>
          <a:p>
            <a:pPr lvl="5"/>
            <a:r>
              <a:rPr lang="en-US"/>
              <a:t> </a:t>
            </a:r>
            <a:r>
              <a:rPr lang="en-US" err="1"/>
              <a:t>Sixt</a:t>
            </a:r>
            <a:r>
              <a:rPr lang="en-US"/>
              <a:t> level	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49600" y="6324605"/>
            <a:ext cx="843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noAutofit/>
          </a:bodyPr>
          <a:lstStyle/>
          <a:p>
            <a:pPr algn="r">
              <a:defRPr/>
            </a:pPr>
            <a:fld id="{376A8352-56F6-9942-A907-302573E205E0}" type="slidenum">
              <a:rPr lang="en-US" sz="900" smtClean="0">
                <a:solidFill>
                  <a:schemeClr val="tx2"/>
                </a:solidFill>
                <a:latin typeface="Verdana"/>
                <a:cs typeface="Verdana"/>
              </a:rPr>
              <a:pPr algn="r">
                <a:defRPr/>
              </a:pPr>
              <a:t>‹nr.›</a:t>
            </a:fld>
            <a:r>
              <a:rPr lang="en-US" sz="900">
                <a:solidFill>
                  <a:schemeClr val="tx2"/>
                </a:solidFill>
                <a:latin typeface="Verdana"/>
                <a:cs typeface="Verdana"/>
              </a:rPr>
              <a:t> </a:t>
            </a:r>
            <a:r>
              <a:rPr lang="en-US" sz="90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-</a:t>
            </a:r>
            <a:r>
              <a:rPr lang="en-US" sz="900" baseline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t> </a:t>
            </a:r>
            <a:fld id="{51292C26-744B-4117-861D-DDAA2DEAFA9C}" type="datetime1">
              <a:rPr lang="nl-BE" sz="900" smtClean="0">
                <a:solidFill>
                  <a:schemeClr val="tx2"/>
                </a:solidFill>
                <a:latin typeface="Verdana"/>
                <a:ea typeface="BentonSansCond-Regular" pitchFamily="-107" charset="0"/>
                <a:cs typeface="Verdana"/>
              </a:rPr>
              <a:pPr algn="r">
                <a:defRPr/>
              </a:pPr>
              <a:t>20/01/2021</a:t>
            </a:fld>
            <a:endParaRPr lang="en-US" sz="900">
              <a:solidFill>
                <a:schemeClr val="tx2"/>
              </a:solidFill>
              <a:latin typeface="Verdana"/>
              <a:ea typeface="BentonSans-Bold" pitchFamily="-107" charset="0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4001" r:id="rId2"/>
    <p:sldLayoutId id="2147483983" r:id="rId3"/>
    <p:sldLayoutId id="2147483984" r:id="rId4"/>
    <p:sldLayoutId id="2147483985" r:id="rId5"/>
    <p:sldLayoutId id="2147483987" r:id="rId6"/>
    <p:sldLayoutId id="2147483986" r:id="rId7"/>
    <p:sldLayoutId id="2147483990" r:id="rId8"/>
    <p:sldLayoutId id="2147483994" r:id="rId9"/>
    <p:sldLayoutId id="2147483999" r:id="rId10"/>
    <p:sldLayoutId id="21474840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 cap="none">
          <a:solidFill>
            <a:schemeClr val="accent1"/>
          </a:solidFill>
          <a:latin typeface="Verdana"/>
          <a:ea typeface="ＭＳ Ｐゴシック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C10C21"/>
          </a:solidFill>
          <a:latin typeface="BentonSansComp-Medium" pitchFamily="-108" charset="0"/>
          <a:ea typeface="ＭＳ Ｐゴシック" charset="-128"/>
          <a:cs typeface="ＭＳ Ｐゴシック" charset="-128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AF0F10"/>
          </a:solidFill>
          <a:latin typeface="Interstate" pitchFamily="2" charset="0"/>
        </a:defRPr>
      </a:lvl9pPr>
    </p:titleStyle>
    <p:bodyStyle>
      <a:lvl1pPr marL="215895" indent="-215895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20000"/>
        <a:buFont typeface="Arial"/>
        <a:buChar char="•"/>
        <a:defRPr>
          <a:solidFill>
            <a:schemeClr val="tx2"/>
          </a:solidFill>
          <a:latin typeface="Verdana"/>
          <a:ea typeface="ＭＳ Ｐゴシック" charset="-128"/>
          <a:cs typeface="Verdana"/>
        </a:defRPr>
      </a:lvl1pPr>
      <a:lvl2pPr marL="395278" indent="-1793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/>
        <a:buChar char="•"/>
        <a:defRPr sz="1600">
          <a:solidFill>
            <a:schemeClr val="tx2"/>
          </a:solidFill>
          <a:latin typeface="Verdana"/>
          <a:ea typeface="ＭＳ Ｐゴシック" charset="-128"/>
          <a:cs typeface="Verdana"/>
        </a:defRPr>
      </a:lvl2pPr>
      <a:lvl3pPr marL="574660" indent="-179384" algn="l" rtl="0" eaLnBrk="1" fontAlgn="base" hangingPunct="1">
        <a:spcBef>
          <a:spcPts val="500"/>
        </a:spcBef>
        <a:spcAft>
          <a:spcPct val="0"/>
        </a:spcAft>
        <a:buClr>
          <a:srgbClr val="4D4D4D"/>
        </a:buClr>
        <a:buFont typeface="Arial"/>
        <a:buChar char="•"/>
        <a:defRPr sz="1400">
          <a:solidFill>
            <a:schemeClr val="tx2"/>
          </a:solidFill>
          <a:latin typeface="Verdana"/>
          <a:ea typeface="ＭＳ Ｐゴシック" charset="-128"/>
          <a:cs typeface="Verdana"/>
        </a:defRPr>
      </a:lvl3pPr>
      <a:lvl4pPr marL="899978" indent="-179384" algn="l" rtl="0" eaLnBrk="1" fontAlgn="base" hangingPunct="1">
        <a:spcBef>
          <a:spcPts val="700"/>
        </a:spcBef>
        <a:spcAft>
          <a:spcPct val="0"/>
        </a:spcAft>
        <a:buClr>
          <a:srgbClr val="4D4D4D"/>
        </a:buClr>
        <a:buFont typeface="Arial"/>
        <a:buChar char="•"/>
        <a:defRPr sz="1200">
          <a:solidFill>
            <a:schemeClr val="tx2"/>
          </a:solidFill>
          <a:latin typeface="Verdana"/>
          <a:ea typeface="ＭＳ Ｐゴシック" charset="-128"/>
          <a:cs typeface="Verdana"/>
        </a:defRPr>
      </a:lvl4pPr>
      <a:lvl5pPr marL="1079973" indent="-179384" algn="l" rtl="0" eaLnBrk="1" fontAlgn="base" hangingPunct="1">
        <a:spcBef>
          <a:spcPts val="600"/>
        </a:spcBef>
        <a:spcAft>
          <a:spcPct val="0"/>
        </a:spcAft>
        <a:buClr>
          <a:schemeClr val="tx2"/>
        </a:buClr>
        <a:buFont typeface="Arial"/>
        <a:buChar char="•"/>
        <a:defRPr sz="1000">
          <a:solidFill>
            <a:schemeClr val="tx2"/>
          </a:solidFill>
          <a:latin typeface="Verdana"/>
          <a:ea typeface="ＭＳ Ｐゴシック" charset="-128"/>
          <a:cs typeface="Verdana"/>
        </a:defRPr>
      </a:lvl5pPr>
      <a:lvl6pPr marL="1439964" indent="-228594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/>
        <a:buChar char="•"/>
        <a:defRPr sz="1000" baseline="0">
          <a:solidFill>
            <a:schemeClr val="tx2"/>
          </a:solidFill>
          <a:latin typeface="+mn-lt"/>
          <a:ea typeface="ＭＳ Ｐゴシック" charset="-128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Tx/>
        <a:buNone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lr>
          <a:srgbClr val="AF0F10"/>
        </a:buClr>
        <a:buFont typeface="Arial" charset="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5.jpe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6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em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emf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emf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emf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media3.m4a"/><Relationship Id="rId7" Type="http://schemas.openxmlformats.org/officeDocument/2006/relationships/image" Target="../media/image10.emf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em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Afwegingskader - ontwerp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295466" y="3861051"/>
            <a:ext cx="10417157" cy="386399"/>
          </a:xfrm>
        </p:spPr>
        <p:txBody>
          <a:bodyPr/>
          <a:lstStyle/>
          <a:p>
            <a:r>
              <a:rPr lang="nl-BE" dirty="0">
                <a:ea typeface="ＭＳ Ｐゴシック"/>
              </a:rPr>
              <a:t>Niet-agrarisch hergebruik van landbouwinfrastructuur</a:t>
            </a:r>
          </a:p>
          <a:p>
            <a:r>
              <a:rPr lang="nl-BE" dirty="0">
                <a:ea typeface="ＭＳ Ｐゴシック"/>
              </a:rPr>
              <a:t>22 oktober 2020</a:t>
            </a:r>
            <a:endParaRPr lang="nl-BE" dirty="0"/>
          </a:p>
          <a:p>
            <a:endParaRPr lang="nl-BE" dirty="0"/>
          </a:p>
          <a:p>
            <a:endParaRPr lang="nl-BE" sz="1600" dirty="0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0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1"/>
    </mc:Choice>
    <mc:Fallback xmlns="">
      <p:transition spd="slow" advTm="3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E0E2CF5F-5F32-4C3E-9EE5-D086F44C1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380" y="611916"/>
            <a:ext cx="7890295" cy="553352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7"/>
    </mc:Choice>
    <mc:Fallback xmlns="">
      <p:transition spd="slow" advTm="8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9BDE7F40-D639-40C1-8B45-09565EA60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393382" y="457203"/>
            <a:ext cx="2353704" cy="1640468"/>
          </a:xfrm>
        </p:spPr>
      </p:pic>
      <p:pic>
        <p:nvPicPr>
          <p:cNvPr id="3" name="Afbeelding 4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E0E2CF5F-5F32-4C3E-9EE5-D086F44C1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0455" y="448233"/>
            <a:ext cx="2351945" cy="16494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Meso</a:t>
            </a:r>
            <a:endParaRPr lang="nl-BE" dirty="0"/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 bwMode="auto">
          <a:xfrm>
            <a:off x="1163782" y="1277437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AutoNum type="arabicPeriod"/>
            </a:pPr>
            <a:r>
              <a:rPr lang="nl-BE" kern="0" dirty="0"/>
              <a:t>Ligging in een gebouwengroep;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aan een voldoende uitgeruste weg;</a:t>
            </a:r>
          </a:p>
          <a:p>
            <a:pPr marL="342900" indent="-342900">
              <a:buAutoNum type="arabicPeriod"/>
            </a:pPr>
            <a:r>
              <a:rPr lang="nl-BE" kern="0" dirty="0"/>
              <a:t>Wegbreedte waarop ontsloten wordt;</a:t>
            </a:r>
          </a:p>
          <a:p>
            <a:pPr marL="342900" indent="-342900">
              <a:buAutoNum type="arabicPeriod"/>
            </a:pPr>
            <a:r>
              <a:rPr lang="nl-BE" kern="0" dirty="0"/>
              <a:t>Afstand ten opzichte van een kern;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ten opzichte van een GPBV-bedrijf;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ten opzichte van andere actieve landbouwbedrijven;</a:t>
            </a:r>
          </a:p>
          <a:p>
            <a:pPr marL="342900" indent="-342900">
              <a:buAutoNum type="arabicPeriod"/>
            </a:pPr>
            <a:r>
              <a:rPr lang="nl-BE" kern="0" dirty="0"/>
              <a:t>Afstand ten opzichte van een gebied met natuurwaarden (VEN, Natura 2000, reservaten,…);</a:t>
            </a:r>
          </a:p>
          <a:p>
            <a:pPr marL="342900" indent="-342900">
              <a:buAutoNum type="arabicPeriod"/>
            </a:pPr>
            <a:r>
              <a:rPr lang="nl-BE" kern="0" dirty="0"/>
              <a:t>Mogelijkheden voor zachte mobiliteit;</a:t>
            </a:r>
          </a:p>
          <a:p>
            <a:pPr marL="342900" indent="-342900">
              <a:buAutoNum type="arabicPeriod"/>
            </a:pPr>
            <a:r>
              <a:rPr lang="nl-BE" kern="0" dirty="0"/>
              <a:t>Afstand tot een halte van het openbaar vervoer (over de weg);</a:t>
            </a:r>
          </a:p>
          <a:p>
            <a:pPr marL="342900" indent="-342900">
              <a:buAutoNum type="arabicPeriod"/>
            </a:pPr>
            <a:endParaRPr lang="nl-BE" kern="0" dirty="0"/>
          </a:p>
          <a:p>
            <a:pPr marL="0" indent="0">
              <a:buNone/>
            </a:pPr>
            <a:endParaRPr lang="nl-BE" kern="0" dirty="0"/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56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70"/>
    </mc:Choice>
    <mc:Fallback xmlns="">
      <p:transition spd="slow" advTm="92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FB0CC380-6167-42F1-BDC5-C07B92EF0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58787" y="917028"/>
            <a:ext cx="7589737" cy="532348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9"/>
    </mc:Choice>
    <mc:Fallback xmlns="">
      <p:transition spd="slow" advTm="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ing&#10;&#10;Beschrijving is gegenereerd met zeer hoge betrouwbaarheid">
            <a:extLst>
              <a:ext uri="{FF2B5EF4-FFF2-40B4-BE49-F238E27FC236}">
                <a16:creationId xmlns:a16="http://schemas.microsoft.com/office/drawing/2014/main" id="{FB0CC380-6167-42F1-BDC5-C07B92EF0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9491251" y="448233"/>
            <a:ext cx="2157966" cy="151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Micro</a:t>
            </a:r>
          </a:p>
        </p:txBody>
      </p:sp>
      <p:sp>
        <p:nvSpPr>
          <p:cNvPr id="7" name="Tijdelijke aanduiding voor inhoud 2"/>
          <p:cNvSpPr txBox="1">
            <a:spLocks noGrp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indent="-342900">
              <a:buAutoNum type="arabicPeriod"/>
            </a:pPr>
            <a:r>
              <a:rPr lang="nl-BE" dirty="0"/>
              <a:t>Bestaande, niet-verkrotte en hoofdzakelijke vergunde constructie(s)</a:t>
            </a:r>
            <a:r>
              <a:rPr lang="nl-BE" kern="0" dirty="0"/>
              <a:t>;</a:t>
            </a:r>
          </a:p>
          <a:p>
            <a:pPr marL="342900" indent="-342900">
              <a:buAutoNum type="arabicPeriod"/>
            </a:pPr>
            <a:r>
              <a:rPr lang="nl-BE" dirty="0"/>
              <a:t>Bouwfysisch geschikte constructies</a:t>
            </a:r>
            <a:r>
              <a:rPr lang="nl-BE" kern="0" dirty="0"/>
              <a:t>;</a:t>
            </a:r>
          </a:p>
          <a:p>
            <a:pPr marL="342900" indent="-342900">
              <a:buAutoNum type="arabicPeriod"/>
            </a:pPr>
            <a:r>
              <a:rPr lang="nl-BE" dirty="0"/>
              <a:t>Aanvraag betreffende het volledige perceel/ delen van het perceel</a:t>
            </a:r>
            <a:endParaRPr lang="nl-BE" kern="0" dirty="0"/>
          </a:p>
          <a:p>
            <a:pPr marL="342900" indent="-342900">
              <a:buAutoNum type="arabicPeriod"/>
            </a:pPr>
            <a:r>
              <a:rPr lang="nl-BE" dirty="0">
                <a:solidFill>
                  <a:schemeClr val="tx1"/>
                </a:solidFill>
              </a:rPr>
              <a:t>Voorzien van logies of tijdelijke verblijfsgelegenheden</a:t>
            </a:r>
            <a:r>
              <a:rPr lang="nl-BE" kern="0" dirty="0">
                <a:solidFill>
                  <a:schemeClr val="tx1"/>
                </a:solidFill>
              </a:rPr>
              <a:t>;</a:t>
            </a:r>
          </a:p>
          <a:p>
            <a:pPr marL="342900" indent="-342900">
              <a:buAutoNum type="arabicPeriod"/>
            </a:pPr>
            <a:r>
              <a:rPr lang="nl-BE" dirty="0"/>
              <a:t>Aanwezigheid van ondergeschikte functies</a:t>
            </a:r>
            <a:r>
              <a:rPr lang="nl-BE" kern="0" dirty="0"/>
              <a:t>;</a:t>
            </a:r>
          </a:p>
          <a:p>
            <a:pPr marL="342900" indent="-342900">
              <a:buAutoNum type="arabicPeriod"/>
            </a:pPr>
            <a:r>
              <a:rPr lang="nl-BE" dirty="0"/>
              <a:t>Aanwezigheid van erfgoedwaarden</a:t>
            </a:r>
            <a:r>
              <a:rPr lang="nl-BE" kern="0" dirty="0"/>
              <a:t>;</a:t>
            </a:r>
          </a:p>
          <a:p>
            <a:pPr marL="342900" indent="-342900">
              <a:buAutoNum type="arabicPeriod"/>
            </a:pPr>
            <a:r>
              <a:rPr lang="nl-BE" dirty="0"/>
              <a:t>Leeftijd van de gebouwen</a:t>
            </a:r>
            <a:r>
              <a:rPr lang="nl-BE" kern="0" dirty="0"/>
              <a:t>;</a:t>
            </a:r>
          </a:p>
          <a:p>
            <a:pPr marL="342900" indent="-342900">
              <a:buAutoNum type="arabicPeriod"/>
            </a:pPr>
            <a:r>
              <a:rPr lang="nl-BE" dirty="0"/>
              <a:t>Aanwezigheid van een woning</a:t>
            </a:r>
            <a:endParaRPr lang="nl-BE" kern="0" dirty="0"/>
          </a:p>
          <a:p>
            <a:pPr marL="0" indent="0">
              <a:buNone/>
            </a:pPr>
            <a:endParaRPr lang="nl-BE" kern="0" dirty="0"/>
          </a:p>
          <a:p>
            <a:pPr marL="342900" indent="-342900">
              <a:buAutoNum type="arabicPeriod"/>
            </a:pPr>
            <a:endParaRPr lang="nl-BE" kern="0" dirty="0"/>
          </a:p>
          <a:p>
            <a:pPr marL="0" indent="0">
              <a:buNone/>
            </a:pPr>
            <a:endParaRPr lang="nl-BE" kern="0" dirty="0"/>
          </a:p>
        </p:txBody>
      </p:sp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07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98"/>
    </mc:Choice>
    <mc:Fallback xmlns="">
      <p:transition spd="slow" advTm="105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431704" y="1001796"/>
            <a:ext cx="2232248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Wetgevend kader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431705" y="1367719"/>
            <a:ext cx="1087837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4519542" y="1367719"/>
            <a:ext cx="1139944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3401580" y="157631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Gewestplan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478690" y="1405653"/>
            <a:ext cx="1764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Besluit zonevreemde</a:t>
            </a:r>
          </a:p>
          <a:p>
            <a:r>
              <a:rPr lang="nl-BE" sz="1400"/>
              <a:t>functie-</a:t>
            </a:r>
          </a:p>
          <a:p>
            <a:r>
              <a:rPr lang="nl-BE" sz="1400"/>
              <a:t>wijziging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431705" y="3418048"/>
            <a:ext cx="22277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Indicatoren</a:t>
            </a:r>
          </a:p>
        </p:txBody>
      </p:sp>
      <p:sp>
        <p:nvSpPr>
          <p:cNvPr id="19" name="Rechthoek 18"/>
          <p:cNvSpPr/>
          <p:nvPr/>
        </p:nvSpPr>
        <p:spPr>
          <a:xfrm>
            <a:off x="3431704" y="3787380"/>
            <a:ext cx="757072" cy="122533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4904388" y="3783001"/>
            <a:ext cx="755097" cy="122971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4188776" y="3783002"/>
            <a:ext cx="715610" cy="1229709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/>
          <p:cNvSpPr txBox="1"/>
          <p:nvPr/>
        </p:nvSpPr>
        <p:spPr>
          <a:xfrm>
            <a:off x="3439528" y="426593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Macro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219267" y="428959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err="1"/>
              <a:t>Meso</a:t>
            </a:r>
            <a:endParaRPr lang="nl-BE" sz="1400"/>
          </a:p>
        </p:txBody>
      </p:sp>
      <p:sp>
        <p:nvSpPr>
          <p:cNvPr id="25" name="Tekstvak 24"/>
          <p:cNvSpPr txBox="1"/>
          <p:nvPr/>
        </p:nvSpPr>
        <p:spPr>
          <a:xfrm>
            <a:off x="4934877" y="4275698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Micro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467708" y="5227950"/>
            <a:ext cx="27003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Ruimtelijke differentiatie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7276296" y="5692607"/>
            <a:ext cx="206006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Sensibilisering en dialoog</a:t>
            </a:r>
          </a:p>
        </p:txBody>
      </p:sp>
      <p:cxnSp>
        <p:nvCxnSpPr>
          <p:cNvPr id="34" name="Rechte verbindingslijn met pijl 33"/>
          <p:cNvCxnSpPr/>
          <p:nvPr/>
        </p:nvCxnSpPr>
        <p:spPr>
          <a:xfrm>
            <a:off x="2993806" y="5397838"/>
            <a:ext cx="44572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>
            <a:off x="2993806" y="5877272"/>
            <a:ext cx="419014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4943872" y="2709792"/>
            <a:ext cx="0" cy="59377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816" y="1171914"/>
            <a:ext cx="1168052" cy="11639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531" y="2335843"/>
            <a:ext cx="1168052" cy="1163929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532" y="3568311"/>
            <a:ext cx="1171117" cy="1163929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816" y="4725734"/>
            <a:ext cx="1168052" cy="1163929"/>
          </a:xfrm>
          <a:prstGeom prst="rect">
            <a:avLst/>
          </a:prstGeom>
        </p:spPr>
      </p:pic>
      <p:sp>
        <p:nvSpPr>
          <p:cNvPr id="37" name="Rechthoek 36"/>
          <p:cNvSpPr/>
          <p:nvPr/>
        </p:nvSpPr>
        <p:spPr>
          <a:xfrm>
            <a:off x="1684906" y="1001796"/>
            <a:ext cx="1233744" cy="4875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43"/>
    </mc:Choice>
    <mc:Fallback xmlns="">
      <p:transition spd="slow" advTm="9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721" y="2492896"/>
            <a:ext cx="2467225" cy="1800000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763" y="2636912"/>
            <a:ext cx="3037119" cy="1800000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882" y="2636912"/>
            <a:ext cx="3037119" cy="1800000"/>
          </a:xfrm>
          <a:prstGeom prst="rect">
            <a:avLst/>
          </a:prstGeom>
        </p:spPr>
      </p:pic>
      <p:sp>
        <p:nvSpPr>
          <p:cNvPr id="26" name="Tekstvak 25"/>
          <p:cNvSpPr txBox="1"/>
          <p:nvPr/>
        </p:nvSpPr>
        <p:spPr>
          <a:xfrm>
            <a:off x="2135560" y="1916832"/>
            <a:ext cx="245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/>
              <a:t>landschapsintegratie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4866899" y="1934578"/>
            <a:ext cx="245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/>
              <a:t>renovatie</a:t>
            </a:r>
          </a:p>
        </p:txBody>
      </p:sp>
      <p:sp>
        <p:nvSpPr>
          <p:cNvPr id="28" name="Tekstvak 27"/>
          <p:cNvSpPr txBox="1"/>
          <p:nvPr/>
        </p:nvSpPr>
        <p:spPr>
          <a:xfrm>
            <a:off x="7615601" y="1934578"/>
            <a:ext cx="2458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/>
              <a:t>(gedeeltelijke) sloop</a:t>
            </a:r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16"/>
    </mc:Choice>
    <mc:Fallback xmlns="">
      <p:transition spd="slow" advTm="116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431704" y="1001796"/>
            <a:ext cx="2232248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Wetgevend kader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431705" y="1367719"/>
            <a:ext cx="1087837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4519542" y="1367719"/>
            <a:ext cx="1139944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3401580" y="157631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Gewestplan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478690" y="1405653"/>
            <a:ext cx="1764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Besluit zonevreemde</a:t>
            </a:r>
          </a:p>
          <a:p>
            <a:r>
              <a:rPr lang="nl-BE" sz="1400"/>
              <a:t>functie-</a:t>
            </a:r>
          </a:p>
          <a:p>
            <a:r>
              <a:rPr lang="nl-BE" sz="1400"/>
              <a:t>wijziging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431705" y="3418048"/>
            <a:ext cx="22277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Indicatoren</a:t>
            </a:r>
          </a:p>
        </p:txBody>
      </p:sp>
      <p:sp>
        <p:nvSpPr>
          <p:cNvPr id="19" name="Rechthoek 18"/>
          <p:cNvSpPr/>
          <p:nvPr/>
        </p:nvSpPr>
        <p:spPr>
          <a:xfrm>
            <a:off x="3431704" y="3787380"/>
            <a:ext cx="757072" cy="122533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4904388" y="3783001"/>
            <a:ext cx="755097" cy="122971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4188776" y="3783002"/>
            <a:ext cx="715610" cy="1229709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/>
          <p:cNvSpPr txBox="1"/>
          <p:nvPr/>
        </p:nvSpPr>
        <p:spPr>
          <a:xfrm>
            <a:off x="3439528" y="426593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Macro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219267" y="428959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err="1"/>
              <a:t>Meso</a:t>
            </a:r>
            <a:endParaRPr lang="nl-BE" sz="1400"/>
          </a:p>
        </p:txBody>
      </p:sp>
      <p:sp>
        <p:nvSpPr>
          <p:cNvPr id="25" name="Tekstvak 24"/>
          <p:cNvSpPr txBox="1"/>
          <p:nvPr/>
        </p:nvSpPr>
        <p:spPr>
          <a:xfrm>
            <a:off x="4934877" y="4275698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Micro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467708" y="5227950"/>
            <a:ext cx="27003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Ruimtelijke differentiatie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7276296" y="5692607"/>
            <a:ext cx="206006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Sensibilisering en dialoog</a:t>
            </a: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5"/>
          <a:srcRect l="49446" t="16531" r="35611" b="19485"/>
          <a:stretch/>
        </p:blipFill>
        <p:spPr>
          <a:xfrm>
            <a:off x="7965296" y="1638925"/>
            <a:ext cx="1228891" cy="2958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4" name="Rechte verbindingslijn met pijl 33"/>
          <p:cNvCxnSpPr/>
          <p:nvPr/>
        </p:nvCxnSpPr>
        <p:spPr>
          <a:xfrm>
            <a:off x="2993806" y="5397838"/>
            <a:ext cx="44572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>
            <a:off x="2993806" y="5877272"/>
            <a:ext cx="419014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4943872" y="2709792"/>
            <a:ext cx="0" cy="59377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/>
        </p:nvCxnSpPr>
        <p:spPr>
          <a:xfrm>
            <a:off x="4943872" y="3036731"/>
            <a:ext cx="280774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/>
          <p:cNvCxnSpPr/>
          <p:nvPr/>
        </p:nvCxnSpPr>
        <p:spPr>
          <a:xfrm flipV="1">
            <a:off x="8579740" y="4696685"/>
            <a:ext cx="0" cy="80013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816" y="1171914"/>
            <a:ext cx="1168052" cy="11639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531" y="2335843"/>
            <a:ext cx="1168052" cy="1163929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532" y="3568311"/>
            <a:ext cx="1171117" cy="1163929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816" y="4725734"/>
            <a:ext cx="1168052" cy="1163929"/>
          </a:xfrm>
          <a:prstGeom prst="rect">
            <a:avLst/>
          </a:prstGeom>
        </p:spPr>
      </p:pic>
      <p:sp>
        <p:nvSpPr>
          <p:cNvPr id="37" name="Rechthoek 36"/>
          <p:cNvSpPr/>
          <p:nvPr/>
        </p:nvSpPr>
        <p:spPr>
          <a:xfrm>
            <a:off x="1684906" y="1001796"/>
            <a:ext cx="1233744" cy="4875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5"/>
    </mc:Choice>
    <mc:Fallback xmlns="">
      <p:transition spd="slow" advTm="42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431704" y="1001796"/>
            <a:ext cx="2232248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Wetgevend kader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431705" y="1367719"/>
            <a:ext cx="1087837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4519542" y="1367719"/>
            <a:ext cx="1139944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3401580" y="157631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Gewestplan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478690" y="1405653"/>
            <a:ext cx="1764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Besluit zonevreemde</a:t>
            </a:r>
          </a:p>
          <a:p>
            <a:r>
              <a:rPr lang="nl-BE" sz="1400"/>
              <a:t>functie-</a:t>
            </a:r>
          </a:p>
          <a:p>
            <a:r>
              <a:rPr lang="nl-BE" sz="1400"/>
              <a:t>wijziging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431705" y="3418048"/>
            <a:ext cx="22277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Indicatoren</a:t>
            </a:r>
          </a:p>
        </p:txBody>
      </p:sp>
      <p:sp>
        <p:nvSpPr>
          <p:cNvPr id="19" name="Rechthoek 18"/>
          <p:cNvSpPr/>
          <p:nvPr/>
        </p:nvSpPr>
        <p:spPr>
          <a:xfrm>
            <a:off x="3431704" y="3787380"/>
            <a:ext cx="757072" cy="122533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4904388" y="3783001"/>
            <a:ext cx="755097" cy="122971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4188776" y="3783002"/>
            <a:ext cx="715610" cy="1229709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/>
          <p:cNvSpPr txBox="1"/>
          <p:nvPr/>
        </p:nvSpPr>
        <p:spPr>
          <a:xfrm>
            <a:off x="3439528" y="426593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Macro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219267" y="428959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err="1"/>
              <a:t>Meso</a:t>
            </a:r>
            <a:endParaRPr lang="nl-BE" sz="1400"/>
          </a:p>
        </p:txBody>
      </p:sp>
      <p:sp>
        <p:nvSpPr>
          <p:cNvPr id="25" name="Tekstvak 24"/>
          <p:cNvSpPr txBox="1"/>
          <p:nvPr/>
        </p:nvSpPr>
        <p:spPr>
          <a:xfrm>
            <a:off x="4934877" y="4275698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Micro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467708" y="5227950"/>
            <a:ext cx="27003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Ruimtelijke differentiatie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7276296" y="5692607"/>
            <a:ext cx="206006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Sensibilisering en dialoog</a:t>
            </a:r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5"/>
          <a:srcRect l="49446" t="16531" r="35611" b="19485"/>
          <a:stretch/>
        </p:blipFill>
        <p:spPr>
          <a:xfrm>
            <a:off x="7965296" y="1638925"/>
            <a:ext cx="1228891" cy="29584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4" name="Rechte verbindingslijn met pijl 33"/>
          <p:cNvCxnSpPr/>
          <p:nvPr/>
        </p:nvCxnSpPr>
        <p:spPr>
          <a:xfrm>
            <a:off x="2993806" y="5397838"/>
            <a:ext cx="44572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Rechte verbindingslijn met pijl 35"/>
          <p:cNvCxnSpPr/>
          <p:nvPr/>
        </p:nvCxnSpPr>
        <p:spPr>
          <a:xfrm>
            <a:off x="2993806" y="5877272"/>
            <a:ext cx="419014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4943872" y="2709792"/>
            <a:ext cx="0" cy="593777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met pijl 41"/>
          <p:cNvCxnSpPr/>
          <p:nvPr/>
        </p:nvCxnSpPr>
        <p:spPr>
          <a:xfrm>
            <a:off x="4943872" y="3036731"/>
            <a:ext cx="2786964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Rechte verbindingslijn met pijl 58"/>
          <p:cNvCxnSpPr/>
          <p:nvPr/>
        </p:nvCxnSpPr>
        <p:spPr>
          <a:xfrm flipV="1">
            <a:off x="8579740" y="4696685"/>
            <a:ext cx="0" cy="80013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met pijl 64"/>
          <p:cNvCxnSpPr/>
          <p:nvPr/>
        </p:nvCxnSpPr>
        <p:spPr>
          <a:xfrm>
            <a:off x="9243891" y="3048109"/>
            <a:ext cx="529030" cy="7384"/>
          </a:xfrm>
          <a:prstGeom prst="straightConnector1">
            <a:avLst/>
          </a:prstGeom>
          <a:ln>
            <a:solidFill>
              <a:srgbClr val="0066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kstvak 66"/>
          <p:cNvSpPr txBox="1"/>
          <p:nvPr/>
        </p:nvSpPr>
        <p:spPr>
          <a:xfrm>
            <a:off x="9688470" y="2843254"/>
            <a:ext cx="99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400">
                <a:solidFill>
                  <a:srgbClr val="0066CC"/>
                </a:solidFill>
              </a:rPr>
              <a:t>Uitspraak voorstel</a:t>
            </a: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816" y="1171914"/>
            <a:ext cx="1168052" cy="11639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531" y="2335843"/>
            <a:ext cx="1168052" cy="1163929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6532" y="3568311"/>
            <a:ext cx="1171117" cy="1163929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8816" y="4725734"/>
            <a:ext cx="1168052" cy="1163929"/>
          </a:xfrm>
          <a:prstGeom prst="rect">
            <a:avLst/>
          </a:prstGeom>
        </p:spPr>
      </p:pic>
      <p:sp>
        <p:nvSpPr>
          <p:cNvPr id="37" name="Rechthoek 36"/>
          <p:cNvSpPr/>
          <p:nvPr/>
        </p:nvSpPr>
        <p:spPr>
          <a:xfrm>
            <a:off x="1684906" y="1001796"/>
            <a:ext cx="1233744" cy="4875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9"/>
    </mc:Choice>
    <mc:Fallback xmlns="">
      <p:transition spd="slow" advTm="2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/>
          <a:srcRect l="23989" t="16996" r="46585" b="6225"/>
          <a:stretch/>
        </p:blipFill>
        <p:spPr>
          <a:xfrm>
            <a:off x="3935760" y="-15765"/>
            <a:ext cx="4608512" cy="676075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31904" y="0"/>
            <a:ext cx="3312368" cy="105273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99"/>
    </mc:Choice>
    <mc:Fallback xmlns="">
      <p:transition spd="slow" advTm="10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 rot="1524800">
            <a:off x="2169507" y="3547486"/>
            <a:ext cx="5056246" cy="627122"/>
          </a:xfrm>
        </p:spPr>
        <p:txBody>
          <a:bodyPr/>
          <a:lstStyle/>
          <a:p>
            <a:r>
              <a:rPr lang="nl-BE" sz="4000"/>
              <a:t>Bedankt</a:t>
            </a:r>
          </a:p>
        </p:txBody>
      </p:sp>
      <p:sp>
        <p:nvSpPr>
          <p:cNvPr id="3" name="Titel 1"/>
          <p:cNvSpPr txBox="1">
            <a:spLocks/>
          </p:cNvSpPr>
          <p:nvPr/>
        </p:nvSpPr>
        <p:spPr bwMode="auto">
          <a:xfrm>
            <a:off x="983432" y="5517232"/>
            <a:ext cx="5056246" cy="62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sz="1800" kern="0"/>
              <a:t>Dienst Landbouw- en Plattelandsbeleid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4856178" y="5517232"/>
            <a:ext cx="5056246" cy="62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cap="none">
                <a:solidFill>
                  <a:schemeClr val="bg1"/>
                </a:solidFill>
                <a:latin typeface="Verdana"/>
                <a:ea typeface="ＭＳ Ｐゴシック" charset="-128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C10C21"/>
                </a:solidFill>
                <a:latin typeface="BentonSansComp-Medium" pitchFamily="-108" charset="0"/>
                <a:ea typeface="ＭＳ Ｐゴシック" charset="-128"/>
                <a:cs typeface="ＭＳ Ｐゴシック" charset="-128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AF0F10"/>
                </a:solidFill>
                <a:latin typeface="Interstate" pitchFamily="2" charset="0"/>
              </a:defRPr>
            </a:lvl9pPr>
          </a:lstStyle>
          <a:p>
            <a:r>
              <a:rPr lang="nl-BE" sz="1800" kern="0"/>
              <a:t>Dienst Ruimtelijke</a:t>
            </a:r>
          </a:p>
          <a:p>
            <a:r>
              <a:rPr lang="nl-BE" sz="1800" kern="0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47180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1384" y="207565"/>
            <a:ext cx="10972800" cy="4495800"/>
          </a:xfrm>
        </p:spPr>
        <p:txBody>
          <a:bodyPr/>
          <a:lstStyle/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192" y="250697"/>
            <a:ext cx="8784976" cy="645402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92" y="548680"/>
            <a:ext cx="6029325" cy="3619500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59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0"/>
    </mc:Choice>
    <mc:Fallback xmlns="">
      <p:transition spd="slow" advTm="10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>
                <a:ea typeface="ＭＳ Ｐゴシック"/>
              </a:rPr>
              <a:t>Uitgangspunten 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906" y="2569267"/>
            <a:ext cx="1806375" cy="180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6969" y="2564904"/>
            <a:ext cx="1806367" cy="180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7023" y="2564904"/>
            <a:ext cx="1811108" cy="180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1820" y="2564904"/>
            <a:ext cx="1806367" cy="1800000"/>
          </a:xfrm>
          <a:prstGeom prst="rect">
            <a:avLst/>
          </a:prstGeom>
        </p:spPr>
      </p:pic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4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89"/>
    </mc:Choice>
    <mc:Fallback xmlns="">
      <p:transition spd="slow" advTm="85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431704" y="1001796"/>
            <a:ext cx="2232248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Wetgevend kader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431705" y="1367719"/>
            <a:ext cx="1087837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4519542" y="1367719"/>
            <a:ext cx="1139944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3401580" y="1576318"/>
            <a:ext cx="151216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200">
                <a:latin typeface="Interstate"/>
              </a:rPr>
              <a:t>Gewestplan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518076" y="1376899"/>
            <a:ext cx="114162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200">
                <a:latin typeface="Interstate"/>
              </a:rPr>
              <a:t>Besluit zonevreemde</a:t>
            </a:r>
          </a:p>
          <a:p>
            <a:r>
              <a:rPr lang="nl-BE" sz="1200">
                <a:latin typeface="Interstate"/>
              </a:rPr>
              <a:t>functie-</a:t>
            </a:r>
          </a:p>
          <a:p>
            <a:r>
              <a:rPr lang="nl-BE" sz="1200">
                <a:latin typeface="Interstate"/>
              </a:rPr>
              <a:t>wijziging</a:t>
            </a:r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816" y="1171914"/>
            <a:ext cx="1168052" cy="11639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531" y="2335843"/>
            <a:ext cx="1168052" cy="1163929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532" y="3568311"/>
            <a:ext cx="1171117" cy="1163929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816" y="4725734"/>
            <a:ext cx="1168052" cy="1163929"/>
          </a:xfrm>
          <a:prstGeom prst="rect">
            <a:avLst/>
          </a:prstGeom>
        </p:spPr>
      </p:pic>
      <p:sp>
        <p:nvSpPr>
          <p:cNvPr id="37" name="Rechthoek 36"/>
          <p:cNvSpPr/>
          <p:nvPr/>
        </p:nvSpPr>
        <p:spPr>
          <a:xfrm>
            <a:off x="1684906" y="1001796"/>
            <a:ext cx="1233744" cy="4875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01"/>
    </mc:Choice>
    <mc:Fallback xmlns="">
      <p:transition spd="slow" advTm="3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1981200" y="1324696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nl-BE" dirty="0"/>
              <a:t>Para- agrarische bedrijven Type 1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Para agrarische bedrijvigheid Type 2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Kerngeoriënteerde functie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Toeristisch-recreatief georiënteerde functies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Activiteiten met sterk verband tot wonen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Zonevreemd wonen </a:t>
            </a:r>
            <a:r>
              <a:rPr lang="nl-BE" dirty="0" err="1"/>
              <a:t>an</a:t>
            </a:r>
            <a:r>
              <a:rPr lang="nl-BE" dirty="0"/>
              <a:t> </a:t>
            </a:r>
            <a:r>
              <a:rPr lang="nl-BE" dirty="0" err="1"/>
              <a:t>sich</a:t>
            </a:r>
            <a:endParaRPr lang="nl-BE" dirty="0"/>
          </a:p>
          <a:p>
            <a:endParaRPr lang="nl-BE" dirty="0"/>
          </a:p>
          <a:p>
            <a:r>
              <a:rPr lang="nl-BE" dirty="0"/>
              <a:t>Opslag</a:t>
            </a:r>
          </a:p>
          <a:p>
            <a:pPr marL="0" indent="0">
              <a:buNone/>
            </a:pPr>
            <a:endParaRPr lang="nl-BE" kern="0" dirty="0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3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11"/>
    </mc:Choice>
    <mc:Fallback xmlns="">
      <p:transition spd="slow" advTm="158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vak 10"/>
          <p:cNvSpPr txBox="1"/>
          <p:nvPr/>
        </p:nvSpPr>
        <p:spPr>
          <a:xfrm>
            <a:off x="3431704" y="1001796"/>
            <a:ext cx="2232248" cy="369332"/>
          </a:xfrm>
          <a:prstGeom prst="rect">
            <a:avLst/>
          </a:prstGeom>
          <a:solidFill>
            <a:srgbClr val="B7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Wetgevend kader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431705" y="1367719"/>
            <a:ext cx="1087837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4519542" y="1367719"/>
            <a:ext cx="1139944" cy="1242617"/>
          </a:xfrm>
          <a:prstGeom prst="rect">
            <a:avLst/>
          </a:prstGeom>
          <a:noFill/>
          <a:ln>
            <a:solidFill>
              <a:srgbClr val="B7E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/>
          <p:cNvSpPr txBox="1"/>
          <p:nvPr/>
        </p:nvSpPr>
        <p:spPr>
          <a:xfrm>
            <a:off x="3401580" y="1576318"/>
            <a:ext cx="151216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200">
                <a:latin typeface="Interstate"/>
              </a:rPr>
              <a:t>Gewestplan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478690" y="1405653"/>
            <a:ext cx="1338894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BE" sz="1200">
                <a:latin typeface="Interstate"/>
              </a:rPr>
              <a:t>Besluit zonevreemde</a:t>
            </a:r>
          </a:p>
          <a:p>
            <a:r>
              <a:rPr lang="nl-BE" sz="1200">
                <a:latin typeface="Interstate"/>
              </a:rPr>
              <a:t>functie-</a:t>
            </a:r>
          </a:p>
          <a:p>
            <a:r>
              <a:rPr lang="nl-BE" sz="1200">
                <a:latin typeface="Interstate"/>
              </a:rPr>
              <a:t>wijziging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431705" y="3418048"/>
            <a:ext cx="222778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/>
              <a:t>Indicatoren</a:t>
            </a:r>
          </a:p>
        </p:txBody>
      </p:sp>
      <p:sp>
        <p:nvSpPr>
          <p:cNvPr id="19" name="Rechthoek 18"/>
          <p:cNvSpPr/>
          <p:nvPr/>
        </p:nvSpPr>
        <p:spPr>
          <a:xfrm>
            <a:off x="3431704" y="3787380"/>
            <a:ext cx="757072" cy="122533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Rechthoek 19"/>
          <p:cNvSpPr/>
          <p:nvPr/>
        </p:nvSpPr>
        <p:spPr>
          <a:xfrm>
            <a:off x="4904388" y="3783001"/>
            <a:ext cx="755097" cy="1229710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Rechthoek 20"/>
          <p:cNvSpPr/>
          <p:nvPr/>
        </p:nvSpPr>
        <p:spPr>
          <a:xfrm>
            <a:off x="4188776" y="3783002"/>
            <a:ext cx="715610" cy="1229709"/>
          </a:xfrm>
          <a:prstGeom prst="rect">
            <a:avLst/>
          </a:prstGeom>
          <a:noFill/>
          <a:ln>
            <a:solidFill>
              <a:srgbClr val="C10C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Tekstvak 22"/>
          <p:cNvSpPr txBox="1"/>
          <p:nvPr/>
        </p:nvSpPr>
        <p:spPr>
          <a:xfrm>
            <a:off x="3439528" y="426593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Macro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4219267" y="4289591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err="1"/>
              <a:t>Meso</a:t>
            </a:r>
            <a:endParaRPr lang="nl-BE" sz="1400"/>
          </a:p>
        </p:txBody>
      </p:sp>
      <p:sp>
        <p:nvSpPr>
          <p:cNvPr id="25" name="Tekstvak 24"/>
          <p:cNvSpPr txBox="1"/>
          <p:nvPr/>
        </p:nvSpPr>
        <p:spPr>
          <a:xfrm>
            <a:off x="4934877" y="4275698"/>
            <a:ext cx="968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/>
              <a:t>Micro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3467708" y="5227950"/>
            <a:ext cx="2700300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/>
              <a:t>Ruimtelijke differentiatie</a:t>
            </a:r>
          </a:p>
        </p:txBody>
      </p:sp>
      <p:cxnSp>
        <p:nvCxnSpPr>
          <p:cNvPr id="34" name="Rechte verbindingslijn met pijl 33"/>
          <p:cNvCxnSpPr/>
          <p:nvPr/>
        </p:nvCxnSpPr>
        <p:spPr>
          <a:xfrm>
            <a:off x="2993806" y="5397838"/>
            <a:ext cx="445723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816" y="1171914"/>
            <a:ext cx="1168052" cy="1163929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531" y="2335843"/>
            <a:ext cx="1168052" cy="1163929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532" y="3568311"/>
            <a:ext cx="1171117" cy="1163929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816" y="4725734"/>
            <a:ext cx="1168052" cy="1163929"/>
          </a:xfrm>
          <a:prstGeom prst="rect">
            <a:avLst/>
          </a:prstGeom>
        </p:spPr>
      </p:pic>
      <p:sp>
        <p:nvSpPr>
          <p:cNvPr id="37" name="Rechthoek 36"/>
          <p:cNvSpPr/>
          <p:nvPr/>
        </p:nvSpPr>
        <p:spPr>
          <a:xfrm>
            <a:off x="1684906" y="1001796"/>
            <a:ext cx="1233744" cy="487547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" name="Audiobesta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83"/>
    </mc:Choice>
    <mc:Fallback xmlns="">
      <p:transition spd="slow" advTm="61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9BDE7F40-D639-40C1-8B45-09565EA60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44074" y="-2876"/>
            <a:ext cx="8822720" cy="614919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8"/>
    </mc:Choice>
    <mc:Fallback xmlns="">
      <p:transition spd="slow" advTm="1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" name="Afbeelding 7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CD57A631-97F4-424A-ABA3-368C3CD55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74" y="-563591"/>
            <a:ext cx="12195148" cy="8593345"/>
          </a:xfr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42"/>
    </mc:Choice>
    <mc:Fallback xmlns="">
      <p:transition spd="slow" advTm="11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9BDE7F40-D639-40C1-8B45-09565EA60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393382" y="457203"/>
            <a:ext cx="2353704" cy="1640468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Macro</a:t>
            </a: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1163782" y="1277437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15900" indent="-215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20000"/>
              <a:buFont typeface="Arial"/>
              <a:buChar char="•"/>
              <a:defRPr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1pPr>
            <a:lvl2pPr marL="395288" indent="-1793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/>
              <a:buChar char="•"/>
              <a:defRPr sz="16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2pPr>
            <a:lvl3pPr marL="574675" indent="-179388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4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3pPr>
            <a:lvl4pPr marL="900000" indent="-179388"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4D4D4D"/>
              </a:buClr>
              <a:buFont typeface="Arial"/>
              <a:buChar char="•"/>
              <a:defRPr sz="12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4pPr>
            <a:lvl5pPr marL="1080000" indent="-179388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Lucida Grande"/>
              <a:buChar char="-"/>
              <a:defRPr sz="1000">
                <a:solidFill>
                  <a:schemeClr val="tx2"/>
                </a:solidFill>
                <a:latin typeface="Verdana"/>
                <a:ea typeface="ＭＳ Ｐゴシック" charset="-128"/>
                <a:cs typeface="Verdana"/>
              </a:defRPr>
            </a:lvl5pPr>
            <a:lvl6pPr marL="1440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/>
              <a:buChar char="•"/>
              <a:defRPr sz="1000" baseline="0">
                <a:solidFill>
                  <a:schemeClr val="tx2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Tx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F0F10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nl-BE" b="1" kern="0" dirty="0"/>
              <a:t>Productief agrarisch landschap</a:t>
            </a:r>
          </a:p>
          <a:p>
            <a:pPr marL="342900" indent="-342900">
              <a:buFont typeface="Arial"/>
              <a:buAutoNum type="arabicPeriod"/>
            </a:pPr>
            <a:r>
              <a:rPr lang="nl-BE" kern="0" dirty="0"/>
              <a:t>Ligging in landbouwontwikkelingsgebied (GRS of beleidsplan) en of ligging in een ruilverkavelingsgebied;</a:t>
            </a:r>
          </a:p>
          <a:p>
            <a:pPr marL="0" indent="0">
              <a:buNone/>
            </a:pPr>
            <a:endParaRPr lang="nl-BE" kern="0" dirty="0"/>
          </a:p>
          <a:p>
            <a:pPr marL="0" indent="0">
              <a:buNone/>
            </a:pPr>
            <a:r>
              <a:rPr lang="nl-BE" b="1" kern="0" dirty="0"/>
              <a:t>Onbebouwd landschap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in een ruimtelijk kwetsbaar gebied;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in een reservatiestrook;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in een grondwaterbeschermingszone;</a:t>
            </a:r>
          </a:p>
          <a:p>
            <a:pPr marL="342900" indent="-342900">
              <a:buAutoNum type="arabicPeriod"/>
            </a:pPr>
            <a:r>
              <a:rPr lang="nl-BE" kern="0" dirty="0"/>
              <a:t>Ligging in een RUP</a:t>
            </a:r>
          </a:p>
          <a:p>
            <a:pPr marL="342900" indent="-342900">
              <a:buAutoNum type="arabicPeriod"/>
            </a:pPr>
            <a:endParaRPr lang="nl-BE" kern="0" dirty="0"/>
          </a:p>
          <a:p>
            <a:pPr marL="0" indent="0">
              <a:buNone/>
            </a:pPr>
            <a:r>
              <a:rPr lang="nl-BE" b="1" kern="0" dirty="0"/>
              <a:t>Heterogene omgeving</a:t>
            </a:r>
          </a:p>
          <a:p>
            <a:pPr marL="342900" indent="-342900">
              <a:buFont typeface="+mj-lt"/>
              <a:buAutoNum type="arabicPeriod"/>
            </a:pPr>
            <a:r>
              <a:rPr lang="nl-BE" kern="0" dirty="0"/>
              <a:t>Niet gevat door een van bovenstaande indicatoren</a:t>
            </a:r>
          </a:p>
        </p:txBody>
      </p:sp>
      <p:pic>
        <p:nvPicPr>
          <p:cNvPr id="8" name="Audiobestan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33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2"/>
    </mc:Choice>
    <mc:Fallback xmlns="">
      <p:transition spd="slow" advTm="3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1|19|1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4|0.5|0.3|0.5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.8|4|2|6|6.6|61.3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8|0.9|1.9|0.8|1.8|0.7"/>
</p:tagLst>
</file>

<file path=ppt/theme/theme1.xml><?xml version="1.0" encoding="utf-8"?>
<a:theme xmlns:a="http://schemas.openxmlformats.org/drawingml/2006/main" name="provincie_antwerpen_ppt_verdana">
  <a:themeElements>
    <a:clrScheme name="Provant colours">
      <a:dk1>
        <a:srgbClr val="000000"/>
      </a:dk1>
      <a:lt1>
        <a:sysClr val="window" lastClr="FFFFFF"/>
      </a:lt1>
      <a:dk2>
        <a:srgbClr val="53565A"/>
      </a:dk2>
      <a:lt2>
        <a:srgbClr val="BBBCBC"/>
      </a:lt2>
      <a:accent1>
        <a:srgbClr val="572932"/>
      </a:accent1>
      <a:accent2>
        <a:srgbClr val="E4002B"/>
      </a:accent2>
      <a:accent3>
        <a:srgbClr val="A6192E"/>
      </a:accent3>
      <a:accent4>
        <a:srgbClr val="861F41"/>
      </a:accent4>
      <a:accent5>
        <a:srgbClr val="E35205"/>
      </a:accent5>
      <a:accent6>
        <a:srgbClr val="DB3EB1"/>
      </a:accent6>
      <a:hlink>
        <a:srgbClr val="000000"/>
      </a:hlink>
      <a:folHlink>
        <a:srgbClr val="E0457B"/>
      </a:folHlink>
    </a:clrScheme>
    <a:fontScheme name="ProvantVerdana">
      <a:majorFont>
        <a:latin typeface="Verdana"/>
        <a:ea typeface=""/>
        <a:cs typeface=""/>
        <a:font script="Jpan" typeface="ＭＳ ゴシック"/>
      </a:majorFont>
      <a:minorFont>
        <a:latin typeface="Verdana"/>
        <a:ea typeface=""/>
        <a:cs typeface=""/>
        <a:font script="Jpan" typeface="ＭＳ 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pt_master_ge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_master_ge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_master_ge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itel presentatie.pptx" id="{FE4AA768-C0E5-433D-93B5-F33A891A7666}" vid="{1FC6BBE9-033E-4888-9F39-85EFAA49CF2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E2F9638B5C5241A707225A2005A302" ma:contentTypeVersion="6" ma:contentTypeDescription="Een nieuw document maken." ma:contentTypeScope="" ma:versionID="2cb370696ed4dcffce7228db5507420f">
  <xsd:schema xmlns:xsd="http://www.w3.org/2001/XMLSchema" xmlns:xs="http://www.w3.org/2001/XMLSchema" xmlns:p="http://schemas.microsoft.com/office/2006/metadata/properties" xmlns:ns2="32d89e04-4bb7-4a6f-8b80-ce1f30438adb" xmlns:ns3="944b6deb-b19f-4e13-a5c6-3dcc48b5be8f" targetNamespace="http://schemas.microsoft.com/office/2006/metadata/properties" ma:root="true" ma:fieldsID="e32aff3b0cbcd544ccf0f1071a2fde3e" ns2:_="" ns3:_="">
    <xsd:import namespace="32d89e04-4bb7-4a6f-8b80-ce1f30438adb"/>
    <xsd:import namespace="944b6deb-b19f-4e13-a5c6-3dcc48b5be8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d89e04-4bb7-4a6f-8b80-ce1f30438a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b6deb-b19f-4e13-a5c6-3dcc48b5be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2d89e04-4bb7-4a6f-8b80-ce1f30438adb">
      <UserInfo>
        <DisplayName>VANDERSTRAETEN Kate</DisplayName>
        <AccountId>185</AccountId>
        <AccountType/>
      </UserInfo>
      <UserInfo>
        <DisplayName>VAN NIEUWENHOVE Kris</DisplayName>
        <AccountId>55</AccountId>
        <AccountType/>
      </UserInfo>
      <UserInfo>
        <DisplayName>PULS Maarten</DisplayName>
        <AccountId>73</AccountId>
        <AccountType/>
      </UserInfo>
      <UserInfo>
        <DisplayName>CAEYERS Marlies</DisplayName>
        <AccountId>71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99099A-35B0-4AF0-BAE9-F88A19E52E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d89e04-4bb7-4a6f-8b80-ce1f30438adb"/>
    <ds:schemaRef ds:uri="944b6deb-b19f-4e13-a5c6-3dcc48b5be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B99E5EF-66BA-48C5-9640-904CC97EFC07}">
  <ds:schemaRefs>
    <ds:schemaRef ds:uri="http://purl.org/dc/dcmitype/"/>
    <ds:schemaRef ds:uri="http://purl.org/dc/elements/1.1/"/>
    <ds:schemaRef ds:uri="944b6deb-b19f-4e13-a5c6-3dcc48b5be8f"/>
    <ds:schemaRef ds:uri="32d89e04-4bb7-4a6f-8b80-ce1f30438adb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50EDA35-1130-4AD7-B683-37700AE839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provincie_antwerpen_ppt_16_9_verdana</Template>
  <TotalTime>5349</TotalTime>
  <Words>315</Words>
  <Application>Microsoft Office PowerPoint</Application>
  <PresentationFormat>Breedbeeld</PresentationFormat>
  <Paragraphs>134</Paragraphs>
  <Slides>19</Slides>
  <Notes>19</Notes>
  <HiddenSlides>0</HiddenSlides>
  <MMClips>18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0" baseType="lpstr">
      <vt:lpstr>provincie_antwerpen_ppt_verdana</vt:lpstr>
      <vt:lpstr>Afwegingskader - ontwerp</vt:lpstr>
      <vt:lpstr>PowerPoint-presentatie</vt:lpstr>
      <vt:lpstr>Uitgangspunten onderzoek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Macro</vt:lpstr>
      <vt:lpstr>PowerPoint-presentatie</vt:lpstr>
      <vt:lpstr>Meso</vt:lpstr>
      <vt:lpstr>PowerPoint-presentatie</vt:lpstr>
      <vt:lpstr>Micro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</vt:lpstr>
    </vt:vector>
  </TitlesOfParts>
  <Manager/>
  <Company>Provincie Antwerpen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Noorderkempen</dc:title>
  <dc:subject/>
  <dc:creator>VAN NIEUWENHOVE Kris</dc:creator>
  <cp:keywords/>
  <dc:description/>
  <cp:lastModifiedBy>CLAES Christel</cp:lastModifiedBy>
  <cp:revision>131</cp:revision>
  <cp:lastPrinted>2009-04-27T10:20:31Z</cp:lastPrinted>
  <dcterms:created xsi:type="dcterms:W3CDTF">2020-05-22T12:53:46Z</dcterms:created>
  <dcterms:modified xsi:type="dcterms:W3CDTF">2021-01-20T14:56:51Z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0x010100D0E2F9638B5C5241A707225A2005A302</vt:lpwstr>
  </property>
  <property fmtid="{D5CDD505-2E9C-101B-9397-08002B2CF9AE}" pid="3" name="o92934b047db4da78e8d14f947bb3d58">
    <vt:lpwstr>Dienst Landbouw en Plattelandsbeleid (DLP)|329cb371-361c-4564-a4b6-50d672a8ac0b</vt:lpwstr>
  </property>
  <property fmtid="{D5CDD505-2E9C-101B-9397-08002B2CF9AE}" pid="4" name="TaxCatchAll">
    <vt:lpwstr>1;#Dienst Landbouw en Plattelandsbeleid (DLP)|329cb371-361c-4564-a4b6-50d672a8ac0b</vt:lpwstr>
  </property>
  <property fmtid="{D5CDD505-2E9C-101B-9397-08002B2CF9AE}" pid="5" name="ProvAntOrganisationalUnit">
    <vt:lpwstr>1;#Dienst Landbouw en Plattelandsbeleid (DLP)|329cb371-361c-4564-a4b6-50d672a8ac0b</vt:lpwstr>
  </property>
  <property fmtid="{D5CDD505-2E9C-101B-9397-08002B2CF9AE}" pid="6" name="SharedWithUsers">
    <vt:lpwstr>185;#VANDERSTRAETEN Kate;#55;#VAN NIEUWENHOVE Kris;#73;#PULS Maarten;#71;#CAEYERS Marlies</vt:lpwstr>
  </property>
</Properties>
</file>