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</p:sldMasterIdLst>
  <p:notesMasterIdLst>
    <p:notesMasterId r:id="rId90"/>
  </p:notesMasterIdLst>
  <p:handoutMasterIdLst>
    <p:handoutMasterId r:id="rId91"/>
  </p:handoutMasterIdLst>
  <p:sldIdLst>
    <p:sldId id="548" r:id="rId5"/>
    <p:sldId id="764" r:id="rId6"/>
    <p:sldId id="777" r:id="rId7"/>
    <p:sldId id="672" r:id="rId8"/>
    <p:sldId id="690" r:id="rId9"/>
    <p:sldId id="511" r:id="rId10"/>
    <p:sldId id="655" r:id="rId11"/>
    <p:sldId id="656" r:id="rId12"/>
    <p:sldId id="657" r:id="rId13"/>
    <p:sldId id="658" r:id="rId14"/>
    <p:sldId id="836" r:id="rId15"/>
    <p:sldId id="717" r:id="rId16"/>
    <p:sldId id="660" r:id="rId17"/>
    <p:sldId id="765" r:id="rId18"/>
    <p:sldId id="674" r:id="rId19"/>
    <p:sldId id="696" r:id="rId20"/>
    <p:sldId id="842" r:id="rId21"/>
    <p:sldId id="883" r:id="rId22"/>
    <p:sldId id="884" r:id="rId23"/>
    <p:sldId id="885" r:id="rId24"/>
    <p:sldId id="675" r:id="rId25"/>
    <p:sldId id="773" r:id="rId26"/>
    <p:sldId id="871" r:id="rId27"/>
    <p:sldId id="872" r:id="rId28"/>
    <p:sldId id="873" r:id="rId29"/>
    <p:sldId id="874" r:id="rId30"/>
    <p:sldId id="875" r:id="rId31"/>
    <p:sldId id="876" r:id="rId32"/>
    <p:sldId id="877" r:id="rId33"/>
    <p:sldId id="878" r:id="rId34"/>
    <p:sldId id="888" r:id="rId35"/>
    <p:sldId id="778" r:id="rId36"/>
    <p:sldId id="677" r:id="rId37"/>
    <p:sldId id="772" r:id="rId38"/>
    <p:sldId id="745" r:id="rId39"/>
    <p:sldId id="757" r:id="rId40"/>
    <p:sldId id="506" r:id="rId41"/>
    <p:sldId id="679" r:id="rId42"/>
    <p:sldId id="693" r:id="rId43"/>
    <p:sldId id="815" r:id="rId44"/>
    <p:sldId id="814" r:id="rId45"/>
    <p:sldId id="866" r:id="rId46"/>
    <p:sldId id="784" r:id="rId47"/>
    <p:sldId id="861" r:id="rId48"/>
    <p:sldId id="617" r:id="rId49"/>
    <p:sldId id="840" r:id="rId50"/>
    <p:sldId id="683" r:id="rId51"/>
    <p:sldId id="700" r:id="rId52"/>
    <p:sldId id="856" r:id="rId53"/>
    <p:sldId id="869" r:id="rId54"/>
    <p:sldId id="701" r:id="rId55"/>
    <p:sldId id="591" r:id="rId56"/>
    <p:sldId id="788" r:id="rId57"/>
    <p:sldId id="694" r:id="rId58"/>
    <p:sldId id="789" r:id="rId59"/>
    <p:sldId id="685" r:id="rId60"/>
    <p:sldId id="697" r:id="rId61"/>
    <p:sldId id="664" r:id="rId62"/>
    <p:sldId id="844" r:id="rId63"/>
    <p:sldId id="881" r:id="rId64"/>
    <p:sldId id="834" r:id="rId65"/>
    <p:sldId id="863" r:id="rId66"/>
    <p:sldId id="687" r:id="rId67"/>
    <p:sldId id="795" r:id="rId68"/>
    <p:sldId id="536" r:id="rId69"/>
    <p:sldId id="799" r:id="rId70"/>
    <p:sldId id="800" r:id="rId71"/>
    <p:sldId id="801" r:id="rId72"/>
    <p:sldId id="851" r:id="rId73"/>
    <p:sldId id="841" r:id="rId74"/>
    <p:sldId id="802" r:id="rId75"/>
    <p:sldId id="803" r:id="rId76"/>
    <p:sldId id="742" r:id="rId77"/>
    <p:sldId id="698" r:id="rId78"/>
    <p:sldId id="667" r:id="rId79"/>
    <p:sldId id="804" r:id="rId80"/>
    <p:sldId id="805" r:id="rId81"/>
    <p:sldId id="806" r:id="rId82"/>
    <p:sldId id="807" r:id="rId83"/>
    <p:sldId id="882" r:id="rId84"/>
    <p:sldId id="809" r:id="rId85"/>
    <p:sldId id="886" r:id="rId86"/>
    <p:sldId id="811" r:id="rId87"/>
    <p:sldId id="689" r:id="rId88"/>
    <p:sldId id="812" r:id="rId8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>
          <p15:clr>
            <a:srgbClr val="A4A3A4"/>
          </p15:clr>
        </p15:guide>
        <p15:guide id="2" pos="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FFENS Morgane" initials="LM" lastIdx="1" clrIdx="0">
    <p:extLst>
      <p:ext uri="{19B8F6BF-5375-455C-9EA6-DF929625EA0E}">
        <p15:presenceInfo xmlns:p15="http://schemas.microsoft.com/office/powerpoint/2012/main" userId="S-1-5-21-1216761764-1416564026-988572150-3083063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3399"/>
    <a:srgbClr val="092677"/>
    <a:srgbClr val="53565A"/>
    <a:srgbClr val="000099"/>
    <a:srgbClr val="0000CC"/>
    <a:srgbClr val="3366CC"/>
    <a:srgbClr val="0066CC"/>
    <a:srgbClr val="1306BA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3A9CC-482C-78EF-DB87-DDD852B57FE5}" v="345" dt="2020-02-07T10:00:04.700"/>
    <p1510:client id="{1C28A9BA-1183-0BC0-E20F-A4BCB541E0C0}" v="2" dt="2019-09-12T13:50:40.648"/>
    <p1510:client id="{1F52C6FD-7E25-4084-E67E-10BECDAEA0C4}" v="52" dt="2020-02-13T14:41:12.933"/>
    <p1510:client id="{20682141-0182-A682-6E7E-4D691C7AA770}" v="460" dt="2020-02-20T14:57:01.648"/>
    <p1510:client id="{317EE5F2-6F2E-33C5-EEAD-B3B6FCC1C35C}" v="23" dt="2020-02-18T14:09:15.853"/>
    <p1510:client id="{43A5ABF2-0B31-83FB-F044-EC23AB7775BE}" v="574" dt="2020-02-24T16:24:57.508"/>
    <p1510:client id="{55A0FC11-85CD-6191-9ADB-576E85336575}" v="1" dt="2020-03-05T16:13:27.065"/>
    <p1510:client id="{855DC060-AC98-C4F9-0A4E-1AB8196EC2FE}" v="684" dt="2020-02-19T15:12:37.627"/>
    <p1510:client id="{8834C07B-C52B-1ED0-8935-804135EF7B44}" v="44" dt="2020-02-03T14:14:26.349"/>
    <p1510:client id="{AEA1F44F-2D7B-4DAB-E57C-080C36B63EC2}" v="873" dt="2020-02-20T12:24:40.471"/>
    <p1510:client id="{D59CFCF3-23DA-99C6-505B-464F912C3E8B}" v="143" dt="2020-02-14T15:59:22.677"/>
    <p1510:client id="{D82F5144-5A3B-6A6D-C03B-B16E4F3E9A1B}" v="16" dt="2019-09-12T12:20:26.889"/>
    <p1510:client id="{DE9114C1-5551-447E-487F-5C532E5828B0}" v="20" dt="2020-02-05T15:04:51.418"/>
    <p1510:client id="{E7C7BA82-58CA-786A-96F5-559E1DB18C88}" v="23" dt="2020-02-25T07:40:14.007"/>
    <p1510:client id="{F293E1E7-860E-DD73-3F22-6F1C63B1DC8B}" v="3" dt="2019-09-12T08:41:31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>
        <p:guide orient="horz" pos="4037"/>
        <p:guide pos="6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1792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483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16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001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22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127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34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2069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4509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39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299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7433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5085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152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4299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48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153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54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286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758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57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00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5788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64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385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74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6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47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86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337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458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29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718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402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Bedankt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fld id="{FA8FA715-E69F-4247-B6C7-0A6437FC9788}" type="datetime1">
              <a:rPr lang="en-US" sz="90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pPr algn="r">
                <a:defRPr/>
              </a:pPr>
              <a:t>2/11/2021</a:t>
            </a:fld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18pt</a:t>
            </a:r>
          </a:p>
          <a:p>
            <a:pPr lvl="1"/>
            <a:r>
              <a:rPr lang="en-US"/>
              <a:t>Second level 16pt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12pt</a:t>
            </a:r>
          </a:p>
          <a:p>
            <a:pPr lvl="4"/>
            <a:r>
              <a:rPr lang="en-US" err="1"/>
              <a:t>Fith</a:t>
            </a:r>
            <a:r>
              <a:rPr lang="en-US"/>
              <a:t> level 10 pt</a:t>
            </a:r>
          </a:p>
          <a:p>
            <a:pPr lvl="5"/>
            <a:r>
              <a:rPr lang="en-US"/>
              <a:t> </a:t>
            </a:r>
            <a:r>
              <a:rPr lang="en-US" err="1"/>
              <a:t>Sixt</a:t>
            </a:r>
            <a:r>
              <a:rPr lang="en-US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FA8FA715-E69F-4247-B6C7-0A6437FC9788}" type="datetime1">
              <a:rPr lang="en-US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2/11/2021</a:t>
            </a:fld>
            <a:endParaRPr lang="en-US" sz="90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  <p:sldLayoutId id="2147483999" r:id="rId10"/>
    <p:sldLayoutId id="21474840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hyperlink" Target="http://www.youtube.com/watch?v=Ceg6NQKHd70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www.google.be/url?sa=i&amp;rct=j&amp;q=&amp;esrc=s&amp;source=images&amp;cd=&amp;cad=rja&amp;uact=8&amp;ved=0CAcQjRxqFQoTCOepvL-whccCFQEW2wodJz4CnA&amp;url=http://www.bureaugelijkebehandeling.nl/nieuws/mensenrechten-in-nederland-nog-veel-te-verbeteren&amp;ei=KWu7VafxMoGs7Aan_IjgCQ&amp;bvm=bv.99261572,d.ZGU&amp;psig=AFQjCNGxKgLG4sROTDcD9abeBu_jyU3FRQ&amp;ust=1438432422898533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consilium.europa.eu/nl/council-eu/voting-system/voting-calculator/" TargetMode="Externa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52.png"/><Relationship Id="rId17" Type="http://schemas.openxmlformats.org/officeDocument/2006/relationships/image" Target="../media/image85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7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76.png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hyperlink" Target="https://commons.wikimedia.org/wiki/File:Circle-icons-briefcase.svg" TargetMode="External"/><Relationship Id="rId26" Type="http://schemas.openxmlformats.org/officeDocument/2006/relationships/image" Target="../media/image117.png"/><Relationship Id="rId39" Type="http://schemas.openxmlformats.org/officeDocument/2006/relationships/image" Target="../media/image128.png"/><Relationship Id="rId21" Type="http://schemas.openxmlformats.org/officeDocument/2006/relationships/image" Target="../media/image112.png"/><Relationship Id="rId34" Type="http://schemas.openxmlformats.org/officeDocument/2006/relationships/image" Target="../media/image124.jpeg"/><Relationship Id="rId42" Type="http://schemas.openxmlformats.org/officeDocument/2006/relationships/image" Target="../media/image131.pn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6" Type="http://schemas.openxmlformats.org/officeDocument/2006/relationships/image" Target="../media/image110.sv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6.png"/><Relationship Id="rId40" Type="http://schemas.openxmlformats.org/officeDocument/2006/relationships/image" Target="../media/image129.png"/><Relationship Id="rId45" Type="http://schemas.openxmlformats.org/officeDocument/2006/relationships/image" Target="../media/image134.png"/><Relationship Id="rId5" Type="http://schemas.openxmlformats.org/officeDocument/2006/relationships/image" Target="../media/image99.jpeg"/><Relationship Id="rId15" Type="http://schemas.openxmlformats.org/officeDocument/2006/relationships/image" Target="../media/image109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94.png"/><Relationship Id="rId10" Type="http://schemas.openxmlformats.org/officeDocument/2006/relationships/image" Target="../media/image104.png"/><Relationship Id="rId19" Type="http://schemas.openxmlformats.org/officeDocument/2006/relationships/image" Target="../media/image111.png"/><Relationship Id="rId31" Type="http://schemas.openxmlformats.org/officeDocument/2006/relationships/image" Target="../media/image122.png"/><Relationship Id="rId44" Type="http://schemas.openxmlformats.org/officeDocument/2006/relationships/image" Target="../media/image133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3.png"/><Relationship Id="rId27" Type="http://schemas.openxmlformats.org/officeDocument/2006/relationships/image" Target="../media/image118.jpeg"/><Relationship Id="rId30" Type="http://schemas.openxmlformats.org/officeDocument/2006/relationships/image" Target="../media/image121.png"/><Relationship Id="rId35" Type="http://schemas.openxmlformats.org/officeDocument/2006/relationships/image" Target="../media/image125.png"/><Relationship Id="rId43" Type="http://schemas.openxmlformats.org/officeDocument/2006/relationships/image" Target="../media/image132.jpeg"/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5" Type="http://schemas.openxmlformats.org/officeDocument/2006/relationships/image" Target="../media/image116.png"/><Relationship Id="rId33" Type="http://schemas.openxmlformats.org/officeDocument/2006/relationships/image" Target="../media/image93.png"/><Relationship Id="rId38" Type="http://schemas.openxmlformats.org/officeDocument/2006/relationships/image" Target="../media/image127.jpeg"/><Relationship Id="rId46" Type="http://schemas.openxmlformats.org/officeDocument/2006/relationships/image" Target="../media/image135.png"/><Relationship Id="rId20" Type="http://schemas.openxmlformats.org/officeDocument/2006/relationships/hyperlink" Target="https://pixabay.com/en/shopping-cart-shopping-icon-1105049/" TargetMode="External"/><Relationship Id="rId41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52.png"/><Relationship Id="rId17" Type="http://schemas.openxmlformats.org/officeDocument/2006/relationships/image" Target="../media/image85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450" y="4876474"/>
            <a:ext cx="7455877" cy="449488"/>
          </a:xfrm>
        </p:spPr>
        <p:txBody>
          <a:bodyPr/>
          <a:lstStyle/>
          <a:p>
            <a:r>
              <a:rPr lang="en-US" sz="32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“</a:t>
            </a:r>
            <a:r>
              <a:rPr lang="en-US" sz="3200" dirty="0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</a:t>
            </a:r>
            <a:r>
              <a:rPr lang="en-US" sz="3200" b="0" dirty="0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ropa</a:t>
            </a:r>
            <a:r>
              <a:rPr lang="en-US" sz="32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Xpert</a:t>
            </a:r>
            <a:r>
              <a:rPr lang="en-US" sz="32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” … in 100 </a:t>
            </a:r>
            <a:r>
              <a:rPr lang="en-US" sz="3200" dirty="0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minuten</a:t>
            </a:r>
            <a:endParaRPr lang="en-US" sz="3200" dirty="0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4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620529"/>
            <a:ext cx="1368152" cy="11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ige driehoek 4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03399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5" descr="Afbeelding met hoed, voedsel&#10;&#10;Beschrijving is gegenereerd met zeer hoge betrouwbaarheid">
            <a:extLst>
              <a:ext uri="{FF2B5EF4-FFF2-40B4-BE49-F238E27FC236}">
                <a16:creationId xmlns:a16="http://schemas.microsoft.com/office/drawing/2014/main" id="{77BD09D6-D36C-4135-8402-DA50F040B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2" t="9113" r="22715" b="6896"/>
          <a:stretch/>
        </p:blipFill>
        <p:spPr>
          <a:xfrm>
            <a:off x="2411444" y="964863"/>
            <a:ext cx="4529807" cy="38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6676251" y="1204372"/>
            <a:ext cx="2435282" cy="18158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</a:t>
            </a:r>
            <a:r>
              <a:rPr lang="nl-NL" sz="28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uropese</a:t>
            </a:r>
            <a:r>
              <a:rPr lang="nl-NL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G</a:t>
            </a:r>
            <a:r>
              <a:rPr lang="nl-NL" sz="28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emeenschap</a:t>
            </a:r>
            <a:r>
              <a:rPr lang="nl-NL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voor</a:t>
            </a:r>
            <a:r>
              <a:rPr lang="nl-NL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K</a:t>
            </a:r>
            <a:r>
              <a:rPr lang="nl-NL" sz="28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olen</a:t>
            </a:r>
            <a:r>
              <a:rPr lang="nl-NL" sz="28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8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&amp;</a:t>
            </a:r>
            <a:r>
              <a:rPr lang="nl-NL" sz="28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</a:t>
            </a:r>
            <a:r>
              <a:rPr lang="nl-NL" sz="28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taal</a:t>
            </a:r>
            <a:endParaRPr lang="nl-BE" sz="280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683080" y="713644"/>
            <a:ext cx="1151277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EGKS</a:t>
            </a:r>
            <a:endParaRPr lang="nl-BE" sz="280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60158" y="6247581"/>
            <a:ext cx="9144000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12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     </a:t>
            </a:r>
            <a:r>
              <a:rPr lang="nl-NL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België</a:t>
            </a:r>
            <a:r>
              <a:rPr lang="nl-NL" sz="12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               </a:t>
            </a:r>
            <a:r>
              <a:rPr lang="nl-NL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Frankrijk </a:t>
            </a:r>
            <a:r>
              <a:rPr lang="nl-NL" sz="12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      </a:t>
            </a:r>
            <a:r>
              <a:rPr lang="nl-NL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Luxemburg       Italië         Nederland     Duitsland</a:t>
            </a:r>
            <a:endParaRPr lang="nl-BE" b="1" dirty="0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3076" name="Picture 4" descr="Afbeeldingsresultaat voor Treaty of Paris 1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4" y="825473"/>
            <a:ext cx="5728184" cy="3655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/>
          <p:cNvSpPr/>
          <p:nvPr/>
        </p:nvSpPr>
        <p:spPr>
          <a:xfrm>
            <a:off x="179567" y="90890"/>
            <a:ext cx="690445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Stap 3: 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wie meedoet, zet zijn handtekening</a:t>
            </a:r>
          </a:p>
        </p:txBody>
      </p:sp>
      <p:sp>
        <p:nvSpPr>
          <p:cNvPr id="18" name="5-puntige ster 17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3" name="Afbeelding 3" descr="Afbeelding met voedsel, kamer, tekening&#10;&#10;Beschrijving is gegenereerd met zeer hoge betrouwbaarheid">
            <a:extLst>
              <a:ext uri="{FF2B5EF4-FFF2-40B4-BE49-F238E27FC236}">
                <a16:creationId xmlns:a16="http://schemas.microsoft.com/office/drawing/2014/main" id="{D6388D25-CC5D-4BB7-A4BF-04F9CA3FD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46" r="-217" b="9423"/>
          <a:stretch/>
        </p:blipFill>
        <p:spPr>
          <a:xfrm>
            <a:off x="12033" y="5103896"/>
            <a:ext cx="9137164" cy="11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66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250870" y="96417"/>
            <a:ext cx="6612709" cy="95410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je land erbij?</a:t>
            </a:r>
          </a:p>
          <a:p>
            <a:pPr algn="ctr"/>
            <a:r>
              <a:rPr lang="nl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Zet je </a:t>
            </a:r>
            <a:r>
              <a:rPr lang="nl-BE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handtekening</a:t>
            </a:r>
            <a:r>
              <a:rPr lang="nl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in het Verdrag!</a:t>
            </a:r>
            <a:endParaRPr lang="en-US" sz="28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4" y="1204548"/>
            <a:ext cx="7818803" cy="558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8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erdrag van Ro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1666"/>
            <a:ext cx="9172343" cy="5757686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003129" y="6345849"/>
            <a:ext cx="3394681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0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Wat betekent </a:t>
            </a:r>
            <a:r>
              <a:rPr lang="nl-NL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EEG</a:t>
            </a:r>
            <a:r>
              <a:rPr lang="nl-NL" sz="20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?</a:t>
            </a:r>
            <a:endParaRPr lang="nl-BE" sz="200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4" name="Picture 2" descr="Afbeeldingsresultaat voor europees vraagteke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78" y="6267212"/>
            <a:ext cx="650607" cy="5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608842" y="0"/>
            <a:ext cx="5949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Stap 4: </a:t>
            </a:r>
            <a:r>
              <a:rPr lang="nl-NL" sz="2400" b="1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nog méér gaan samenwerken</a:t>
            </a:r>
          </a:p>
        </p:txBody>
      </p:sp>
      <p:sp>
        <p:nvSpPr>
          <p:cNvPr id="6" name="5-puntige ster 5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01032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ED dou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831"/>
            <a:ext cx="9144000" cy="57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27584" y="104057"/>
            <a:ext cx="75608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EEG?</a:t>
            </a:r>
          </a:p>
          <a:p>
            <a:pPr algn="ctr"/>
            <a:r>
              <a:rPr lang="en-US" sz="24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</a:t>
            </a: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uropese</a:t>
            </a:r>
            <a:r>
              <a:rPr lang="en-US" sz="2400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</a:t>
            </a: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conomische</a:t>
            </a:r>
            <a:r>
              <a:rPr lang="en-US" sz="2400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G</a:t>
            </a: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emeenschap</a:t>
            </a:r>
            <a:r>
              <a:rPr lang="en-US" sz="2400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  </a:t>
            </a:r>
            <a:endParaRPr lang="en-US" sz="240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797319" y="2607892"/>
            <a:ext cx="249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en-US" sz="24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grenzen</a:t>
            </a:r>
            <a:endParaRPr lang="en-US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14879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53919"/>
            <a:ext cx="800100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Stap 5:</a:t>
            </a:r>
            <a:r>
              <a:rPr lang="nl-NL" sz="24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de samenwerking heet nu…</a:t>
            </a:r>
          </a:p>
        </p:txBody>
      </p:sp>
      <p:sp>
        <p:nvSpPr>
          <p:cNvPr id="4" name="Rechthoek 3"/>
          <p:cNvSpPr/>
          <p:nvPr/>
        </p:nvSpPr>
        <p:spPr>
          <a:xfrm>
            <a:off x="5657747" y="63022"/>
            <a:ext cx="245659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uropese</a:t>
            </a:r>
            <a:r>
              <a:rPr lang="nl-NL" sz="24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U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nie</a:t>
            </a:r>
          </a:p>
        </p:txBody>
      </p:sp>
      <p:sp>
        <p:nvSpPr>
          <p:cNvPr id="5" name="5-puntige ster 4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3" name="Afbeelding 6" descr="Afbeelding met teken&#10;&#10;Beschrijving is gegenereerd met zeer hoge betrouwbaarheid">
            <a:extLst>
              <a:ext uri="{FF2B5EF4-FFF2-40B4-BE49-F238E27FC236}">
                <a16:creationId xmlns:a16="http://schemas.microsoft.com/office/drawing/2014/main" id="{AFF24878-D49F-4A4B-BD91-3B03668F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973055"/>
            <a:ext cx="9039725" cy="50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219617" y="5795237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29" name="5-puntige ster 28"/>
          <p:cNvSpPr/>
          <p:nvPr/>
        </p:nvSpPr>
        <p:spPr>
          <a:xfrm>
            <a:off x="4385241" y="19500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869831" y="2263059"/>
            <a:ext cx="2520280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1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129970" y="80276"/>
            <a:ext cx="325789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Van oorlog naar vrede</a:t>
            </a:r>
          </a:p>
        </p:txBody>
      </p:sp>
    </p:spTree>
    <p:extLst>
      <p:ext uri="{BB962C8B-B14F-4D97-AF65-F5344CB8AC3E}">
        <p14:creationId xmlns:p14="http://schemas.microsoft.com/office/powerpoint/2010/main" val="209339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717" y="1178105"/>
            <a:ext cx="4920541" cy="449488"/>
          </a:xfrm>
        </p:spPr>
        <p:txBody>
          <a:bodyPr/>
          <a:lstStyle/>
          <a:p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doet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EU?</a:t>
            </a: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3399"/>
              </a:solidFill>
              <a:ea typeface="Verdana"/>
              <a:cs typeface="Verdana"/>
            </a:endParaRPr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3399"/>
              </a:solidFill>
              <a:ea typeface="Verdana"/>
              <a:cs typeface="Verdan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4020650" y="2446449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6050332" y="3929295"/>
            <a:ext cx="106264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2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075717" y="1847172"/>
            <a:ext cx="529153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Voorbeelden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wetten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samenwerking</a:t>
            </a:r>
            <a:endParaRPr lang="en-US" sz="2400" b="0" kern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2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1582" y="161731"/>
            <a:ext cx="8268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 jij een voorbeeld van een Europese wet?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0" y="996459"/>
            <a:ext cx="4753880" cy="336662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8906" y="3978363"/>
            <a:ext cx="4726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nl-NL" sz="4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onform </a:t>
            </a:r>
            <a:r>
              <a:rPr lang="nl-NL" sz="4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4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uropa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97" y="3452327"/>
            <a:ext cx="3102318" cy="2723987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61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895550" y="20201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Zoek de </a:t>
            </a:r>
            <a:r>
              <a:rPr lang="nl-NL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12</a:t>
            </a:r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verschillen!</a:t>
            </a:r>
            <a:endParaRPr lang="nl-NL" sz="2400" i="1" dirty="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5-puntige ster 2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7" name="Rechthoek 6"/>
          <p:cNvSpPr/>
          <p:nvPr/>
        </p:nvSpPr>
        <p:spPr>
          <a:xfrm>
            <a:off x="600072" y="4464497"/>
            <a:ext cx="3259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Zonder</a:t>
            </a:r>
            <a:r>
              <a:rPr lang="nl-NL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EU</a:t>
            </a:r>
            <a:endParaRPr lang="nl-BE" sz="2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119198" y="4464497"/>
            <a:ext cx="3259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</a:t>
            </a: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EU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www.europahuis.be/media/afbeelding_zondereu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5" y="1380889"/>
            <a:ext cx="4035255" cy="3083608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uropahuis.be/media/afbeelding_meteu_n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39" y="1380889"/>
            <a:ext cx="4041774" cy="308858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106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899138" y="-13283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Zoek de </a:t>
            </a:r>
            <a:r>
              <a:rPr lang="nl-NL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12</a:t>
            </a:r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verschillen!</a:t>
            </a:r>
            <a:endParaRPr lang="nl-NL" sz="2400" i="1" dirty="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6" name="Picture 2" descr="https://www.europahuis.be/media/afbeelding_zondereu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6477"/>
            <a:ext cx="9144000" cy="6374654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untige ster 8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2197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106281D5-C35F-4646-A980-1C23B695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93" y="1655799"/>
            <a:ext cx="5417388" cy="3920215"/>
          </a:xfrm>
          <a:prstGeom prst="rect">
            <a:avLst/>
          </a:prstGeom>
        </p:spPr>
      </p:pic>
      <p:pic>
        <p:nvPicPr>
          <p:cNvPr id="6" name="Picture 7" descr="belgische-v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9" y="2842351"/>
            <a:ext cx="1335454" cy="9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beeldingsresultaat voor vlag vlaande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53" y="4110892"/>
            <a:ext cx="1457242" cy="9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9" y="5084330"/>
            <a:ext cx="2193478" cy="693279"/>
          </a:xfrm>
          <a:prstGeom prst="rect">
            <a:avLst/>
          </a:prstGeom>
          <a:noFill/>
        </p:spPr>
      </p:pic>
      <p:pic>
        <p:nvPicPr>
          <p:cNvPr id="9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1352">
            <a:off x="1872876" y="3918155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8217">
            <a:off x="5431649" y="3080996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1771">
            <a:off x="1663776" y="2520329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005">
            <a:off x="5110406" y="1142320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4419">
            <a:off x="4543811" y="4483744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796507" y="178738"/>
            <a:ext cx="3495206" cy="4494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320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n-US" sz="320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</a:t>
            </a:r>
            <a:r>
              <a:rPr lang="en-US" sz="320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ben </a:t>
            </a:r>
            <a:r>
              <a:rPr lang="en-US" sz="320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jij</a:t>
            </a:r>
            <a:r>
              <a:rPr lang="en-US" sz="320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30" name="Picture 6" descr="Gerelateerde afbeeldi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26" y="711948"/>
            <a:ext cx="1268122" cy="8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europahuis.be/media/afbeelding_meteu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77"/>
            <a:ext cx="9144000" cy="64197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1565596" y="-16919"/>
            <a:ext cx="539003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Veranderingen </a:t>
            </a:r>
            <a:r>
              <a:rPr lang="nl-NL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dankzij</a:t>
            </a:r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de EU</a:t>
            </a:r>
            <a:endParaRPr lang="nl-NL" sz="2400" i="1" dirty="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5-puntige ster 4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7" name="5-puntige ster 6"/>
          <p:cNvSpPr/>
          <p:nvPr/>
        </p:nvSpPr>
        <p:spPr>
          <a:xfrm>
            <a:off x="1099603" y="3990243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2025161" y="4627685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013448" y="2887757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1073226" y="1665782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8351259" y="3232930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3214013" y="3690130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4862428" y="3757247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7688161" y="5093677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7121765" y="1920758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4853352" y="4564244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955632" y="2518304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3851311" y="2386750"/>
            <a:ext cx="492369" cy="465992"/>
          </a:xfrm>
          <a:prstGeom prst="star5">
            <a:avLst/>
          </a:prstGeom>
          <a:solidFill>
            <a:srgbClr val="FFCC00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401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26049" y="2221321"/>
            <a:ext cx="1920322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917582" y="657481"/>
            <a:ext cx="144904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Wat doet </a:t>
            </a:r>
            <a:endParaRPr lang="nl-BE" sz="2000" b="1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de EU?</a:t>
            </a:r>
          </a:p>
        </p:txBody>
      </p:sp>
    </p:spTree>
    <p:extLst>
      <p:ext uri="{BB962C8B-B14F-4D97-AF65-F5344CB8AC3E}">
        <p14:creationId xmlns:p14="http://schemas.microsoft.com/office/powerpoint/2010/main" val="30539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717" y="1064651"/>
            <a:ext cx="5832648" cy="449488"/>
          </a:xfrm>
        </p:spPr>
        <p:txBody>
          <a:bodyPr/>
          <a:lstStyle/>
          <a:p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zit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de EU?</a:t>
            </a: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2987824" y="2217850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5093016" y="3717032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082350" y="1513217"/>
            <a:ext cx="529153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zijn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‘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lidstaat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’? </a:t>
            </a:r>
          </a:p>
        </p:txBody>
      </p:sp>
    </p:spTree>
    <p:extLst>
      <p:ext uri="{BB962C8B-B14F-4D97-AF65-F5344CB8AC3E}">
        <p14:creationId xmlns:p14="http://schemas.microsoft.com/office/powerpoint/2010/main" val="2883445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kaart&#10;&#10;Beschrijving is gegenereerd met zeer hoge betrouwbaarheid">
            <a:extLst>
              <a:ext uri="{FF2B5EF4-FFF2-40B4-BE49-F238E27FC236}">
                <a16:creationId xmlns:a16="http://schemas.microsoft.com/office/drawing/2014/main" id="{41D12128-777A-433A-934B-EAD75DFED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9" r="10663"/>
          <a:stretch/>
        </p:blipFill>
        <p:spPr>
          <a:xfrm>
            <a:off x="2" y="-1749"/>
            <a:ext cx="9150962" cy="686149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306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kaart&#10;&#10;Beschrijving is gegenereerd met zeer hoge betrouwbaarheid">
            <a:extLst>
              <a:ext uri="{FF2B5EF4-FFF2-40B4-BE49-F238E27FC236}">
                <a16:creationId xmlns:a16="http://schemas.microsoft.com/office/drawing/2014/main" id="{7FBC7FFC-068E-4FC9-A1A7-A8FEF1916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2" r="10474"/>
          <a:stretch/>
        </p:blipFill>
        <p:spPr>
          <a:xfrm>
            <a:off x="0" y="-1748"/>
            <a:ext cx="9157988" cy="686149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59762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id="{DFE133EE-E1A8-4A49-9063-D43F7ADF8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6" r="10421" b="272"/>
          <a:stretch/>
        </p:blipFill>
        <p:spPr>
          <a:xfrm>
            <a:off x="-9331" y="-1749"/>
            <a:ext cx="9153372" cy="684287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6146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id="{16DDC042-4A11-4FD7-98D5-0A88C01CA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8" r="10390" b="136"/>
          <a:stretch/>
        </p:blipFill>
        <p:spPr>
          <a:xfrm>
            <a:off x="-18662" y="-1749"/>
            <a:ext cx="9160336" cy="683351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9108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1DB83582-A054-4165-9FCB-AAB3028EB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3" t="-55" r="10305" b="136"/>
          <a:stretch/>
        </p:blipFill>
        <p:spPr>
          <a:xfrm>
            <a:off x="-27993" y="-5492"/>
            <a:ext cx="9169664" cy="685592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7396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47A53602-64EB-49A9-97A3-ECF3DFA0B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8" r="10130" b="136"/>
          <a:stretch/>
        </p:blipFill>
        <p:spPr>
          <a:xfrm>
            <a:off x="-46652" y="-1749"/>
            <a:ext cx="9186084" cy="685218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4527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id="{30481B8E-A0F9-499E-874D-2B7A838D6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2" t="-55" r="10092" b="136"/>
          <a:stretch/>
        </p:blipFill>
        <p:spPr>
          <a:xfrm>
            <a:off x="-55983" y="-5491"/>
            <a:ext cx="9197692" cy="68465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164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891344" y="1612928"/>
            <a:ext cx="4518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weten jullie al </a:t>
            </a:r>
          </a:p>
          <a:p>
            <a:pPr algn="ctr"/>
            <a:r>
              <a:rPr lang="nl-NL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de EU?</a:t>
            </a: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F7AB6F9C-4112-453E-867D-1644CFD1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3" y="1300419"/>
            <a:ext cx="8558509" cy="4819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8AD5FFC-4DF8-41A0-A517-E815CA2A149D}"/>
              </a:ext>
            </a:extLst>
          </p:cNvPr>
          <p:cNvSpPr txBox="1">
            <a:spLocks/>
          </p:cNvSpPr>
          <p:nvPr/>
        </p:nvSpPr>
        <p:spPr>
          <a:xfrm>
            <a:off x="1703828" y="250625"/>
            <a:ext cx="5738074" cy="708281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3200" kern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</a:t>
            </a:r>
            <a:r>
              <a:rPr lang="en-US" sz="3200" kern="0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weet</a:t>
            </a:r>
            <a:r>
              <a:rPr lang="en-US" sz="3200" kern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je al over de EU?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10674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21B8118F-D844-435D-A428-66D397816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9" r="10091" b="136"/>
          <a:stretch/>
        </p:blipFill>
        <p:spPr>
          <a:xfrm>
            <a:off x="-65315" y="-1749"/>
            <a:ext cx="9206975" cy="684284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 dirty="0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1924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1100"/>
          <a:stretch/>
        </p:blipFill>
        <p:spPr>
          <a:xfrm>
            <a:off x="73152" y="0"/>
            <a:ext cx="8896572" cy="686463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251460" y="572178"/>
            <a:ext cx="178540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Van </a:t>
            </a:r>
            <a:r>
              <a:rPr lang="nl-NL" sz="2800" b="1" dirty="0" smtClean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naar </a:t>
            </a:r>
            <a:r>
              <a:rPr lang="nl-NL" sz="2800" b="1" dirty="0" smtClean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27</a:t>
            </a:r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lidstaten</a:t>
            </a:r>
            <a:endParaRPr lang="nl-NL" dirty="0"/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75157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8">
            <a:extLst>
              <a:ext uri="{FF2B5EF4-FFF2-40B4-BE49-F238E27FC236}">
                <a16:creationId xmlns:a16="http://schemas.microsoft.com/office/drawing/2014/main" id="{A07071DE-4CFE-4A64-A87C-1FB1DECF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7" y="1245984"/>
            <a:ext cx="9113792" cy="5115788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1079388" y="0"/>
            <a:ext cx="2911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 mensen wonen er in de EU?</a:t>
            </a:r>
            <a:endParaRPr lang="nl-BE" sz="20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081698" y="3805042"/>
            <a:ext cx="309232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&gt; 445 miljoen!</a:t>
            </a:r>
            <a:endParaRPr lang="nl-BE" sz="2400" b="1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93FF4C95-7F06-4872-A4D2-C064F5D1B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15" r="23077" b="-1149"/>
          <a:stretch/>
        </p:blipFill>
        <p:spPr>
          <a:xfrm>
            <a:off x="112294" y="26961"/>
            <a:ext cx="917023" cy="68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987715" y="2186777"/>
            <a:ext cx="309634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7661792" y="2334342"/>
            <a:ext cx="148220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Wie zit er in de EU?</a:t>
            </a:r>
          </a:p>
        </p:txBody>
      </p:sp>
    </p:spTree>
    <p:extLst>
      <p:ext uri="{BB962C8B-B14F-4D97-AF65-F5344CB8AC3E}">
        <p14:creationId xmlns:p14="http://schemas.microsoft.com/office/powerpoint/2010/main" val="7493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717" y="1064651"/>
            <a:ext cx="5832648" cy="449488"/>
          </a:xfrm>
        </p:spPr>
        <p:txBody>
          <a:bodyPr/>
          <a:lstStyle/>
          <a:p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Kleiner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én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groter</a:t>
            </a:r>
            <a:endParaRPr lang="en-US" sz="32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3946185" y="2496582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6051377" y="3995764"/>
            <a:ext cx="223224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4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059800" y="1768362"/>
            <a:ext cx="529153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land </a:t>
            </a:r>
            <a:r>
              <a:rPr lang="en-US" sz="2400" b="0" kern="0" dirty="0" smtClea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US" sz="2400" b="0" kern="0" dirty="0" err="1" smtClea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</a:t>
            </a:r>
            <a:r>
              <a:rPr lang="en-US" sz="2400" b="0" kern="0" dirty="0" smtClea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US" sz="2400" b="0" kern="0" dirty="0" smtClea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 </a:t>
            </a:r>
            <a:r>
              <a:rPr lang="en-US" sz="2400" b="0" kern="0" dirty="0" err="1" smtClea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gestapt</a:t>
            </a:r>
            <a:r>
              <a:rPr lang="en-US" sz="2400" b="0" kern="0" dirty="0" smtClea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US" sz="2400" b="0" kern="0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maar </a:t>
            </a:r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nieuwe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landen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willen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erbij</a:t>
            </a:r>
            <a:endParaRPr lang="en-US" sz="2400" b="0" kern="0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27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7" descr="Afbeelding met kamer, computer&#10;&#10;Beschrijving is gegenereerd met zeer hoge betrouwbaarheid">
            <a:extLst>
              <a:ext uri="{FF2B5EF4-FFF2-40B4-BE49-F238E27FC236}">
                <a16:creationId xmlns:a16="http://schemas.microsoft.com/office/drawing/2014/main" id="{A8D79AAB-480B-468E-85E8-8B6A37E1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7" y="1246965"/>
            <a:ext cx="9017540" cy="5093645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3655556" y="650323"/>
            <a:ext cx="198644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“</a:t>
            </a:r>
            <a:r>
              <a:rPr lang="nl-BE" sz="28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Brexit</a:t>
            </a:r>
            <a:r>
              <a:rPr lang="nl-BE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”…</a:t>
            </a:r>
            <a:endParaRPr lang="en-US" sz="2800" b="1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596803" y="175547"/>
            <a:ext cx="3762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EU </a:t>
            </a:r>
            <a:r>
              <a:rPr lang="nl-BE" sz="2800" b="1" dirty="0" smtClea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werd kleiner</a:t>
            </a:r>
            <a:r>
              <a:rPr lang="nl-BE" sz="2800" b="1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b="1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5-puntige ster 4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522478" y="4901759"/>
            <a:ext cx="7880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b="1">
                <a:solidFill>
                  <a:srgbClr val="092677"/>
                </a:solidFill>
                <a:latin typeface="Tahoma"/>
              </a:rPr>
              <a:t>48%</a:t>
            </a: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D7D6713-B61F-451B-BD5F-BBF3E67F3864}"/>
              </a:ext>
            </a:extLst>
          </p:cNvPr>
          <p:cNvSpPr txBox="1"/>
          <p:nvPr/>
        </p:nvSpPr>
        <p:spPr>
          <a:xfrm>
            <a:off x="3126973" y="4901759"/>
            <a:ext cx="7880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b="1">
                <a:solidFill>
                  <a:srgbClr val="092677"/>
                </a:solidFill>
                <a:latin typeface="Tahoma"/>
              </a:rPr>
              <a:t>52%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483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52805" y="59009"/>
            <a:ext cx="127470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Brexit</a:t>
            </a:r>
            <a:endParaRPr lang="en-US" sz="2800" b="1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489698" y="6241610"/>
            <a:ext cx="7231121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000" dirty="0" smtClean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Wat verandert er door </a:t>
            </a:r>
            <a:r>
              <a:rPr lang="nl-NL" sz="2000" dirty="0" err="1" smtClean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Brexit</a:t>
            </a:r>
            <a:r>
              <a:rPr lang="nl-NL" sz="2000" dirty="0" smtClean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? Kan je een voorbeeld geven?</a:t>
            </a:r>
            <a:endParaRPr lang="nl-BE" sz="2000" dirty="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4CA420AA-8046-4682-8511-6EFB2856C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6" r="23611" b="-1235"/>
          <a:stretch/>
        </p:blipFill>
        <p:spPr>
          <a:xfrm>
            <a:off x="484151" y="5899284"/>
            <a:ext cx="1107491" cy="826730"/>
          </a:xfrm>
          <a:prstGeom prst="rect">
            <a:avLst/>
          </a:prstGeom>
        </p:spPr>
      </p:pic>
      <p:pic>
        <p:nvPicPr>
          <p:cNvPr id="6" name="Politici opgelucht toch nog goede afspraken over de Brex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466"/>
            <a:ext cx="9132120" cy="51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5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2339990" y="4369170"/>
            <a:ext cx="447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moeten deze landen doen?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60484" y="582706"/>
            <a:ext cx="806354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5 landen</a:t>
            </a:r>
            <a:r>
              <a:rPr lang="nl-NL" sz="2400" b="1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zijn</a:t>
            </a:r>
            <a:r>
              <a:rPr lang="nl-NL" sz="2800" b="1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kandidaat</a:t>
            </a:r>
            <a:r>
              <a:rPr lang="nl-NL" sz="2400" b="1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om erbij te komen</a:t>
            </a:r>
          </a:p>
        </p:txBody>
      </p:sp>
      <p:pic>
        <p:nvPicPr>
          <p:cNvPr id="2062" name="Picture 14" descr="http://www.bureaugelijkebehandeling.nl/thumbs/369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2108"/>
          <a:stretch/>
        </p:blipFill>
        <p:spPr bwMode="auto">
          <a:xfrm>
            <a:off x="3733266" y="5182131"/>
            <a:ext cx="2512024" cy="15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us 5"/>
          <p:cNvSpPr/>
          <p:nvPr/>
        </p:nvSpPr>
        <p:spPr>
          <a:xfrm>
            <a:off x="2961739" y="5683753"/>
            <a:ext cx="720770" cy="716783"/>
          </a:xfrm>
          <a:prstGeom prst="mathPlus">
            <a:avLst/>
          </a:prstGeom>
          <a:solidFill>
            <a:srgbClr val="092677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Gelijk 7"/>
          <p:cNvSpPr/>
          <p:nvPr/>
        </p:nvSpPr>
        <p:spPr>
          <a:xfrm>
            <a:off x="6245290" y="5719758"/>
            <a:ext cx="590813" cy="644775"/>
          </a:xfrm>
          <a:prstGeom prst="mathEqual">
            <a:avLst/>
          </a:prstGeom>
          <a:solidFill>
            <a:srgbClr val="092677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2529793" y="103390"/>
            <a:ext cx="3794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EU wordt groter:</a:t>
            </a:r>
            <a:endParaRPr lang="en-US" sz="28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2119071" y="1484856"/>
            <a:ext cx="160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Servië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2087320" y="2472002"/>
            <a:ext cx="160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Albanië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071223" y="3395472"/>
            <a:ext cx="2185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Montenegro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5599709" y="1502976"/>
            <a:ext cx="2185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Turkije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5641180" y="2465964"/>
            <a:ext cx="3326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Noord-Macedonië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kstvak 2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58197606-1B41-4710-B274-7EDC87F6F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18" y="4201527"/>
            <a:ext cx="1409824" cy="801513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310A09F0-1B4A-4BFC-80C8-6DA270607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07" t="-109" r="63780" b="156"/>
          <a:stretch/>
        </p:blipFill>
        <p:spPr>
          <a:xfrm>
            <a:off x="671186" y="1114551"/>
            <a:ext cx="1444875" cy="3081152"/>
          </a:xfrm>
          <a:prstGeom prst="rect">
            <a:avLst/>
          </a:prstGeom>
        </p:spPr>
      </p:pic>
      <p:pic>
        <p:nvPicPr>
          <p:cNvPr id="29" name="Afbeelding 3" descr="Afbeelding met tekening, klok&#10;&#10;Beschrijving is gegenereerd met zeer hoge betrouwbaarheid">
            <a:extLst>
              <a:ext uri="{FF2B5EF4-FFF2-40B4-BE49-F238E27FC236}">
                <a16:creationId xmlns:a16="http://schemas.microsoft.com/office/drawing/2014/main" id="{985C2422-B418-4735-A3A9-946AC3DBB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85" t="-1511" r="24712" b="32024"/>
          <a:stretch/>
        </p:blipFill>
        <p:spPr>
          <a:xfrm>
            <a:off x="4300793" y="1077228"/>
            <a:ext cx="1483059" cy="2141991"/>
          </a:xfrm>
          <a:prstGeom prst="rect">
            <a:avLst/>
          </a:prstGeom>
        </p:spPr>
      </p:pic>
      <p:pic>
        <p:nvPicPr>
          <p:cNvPr id="4" name="Afbeelding 6" descr="Afbeelding met teken&#10;&#10;Beschrijving is gegenereerd met zeer hoge betrouwbaarheid">
            <a:extLst>
              <a:ext uri="{FF2B5EF4-FFF2-40B4-BE49-F238E27FC236}">
                <a16:creationId xmlns:a16="http://schemas.microsoft.com/office/drawing/2014/main" id="{44C0B22F-233B-4882-AB84-E8BB14F2F3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49" t="9639" r="16326" b="9950"/>
          <a:stretch/>
        </p:blipFill>
        <p:spPr>
          <a:xfrm>
            <a:off x="6941976" y="5260716"/>
            <a:ext cx="1884787" cy="1390075"/>
          </a:xfrm>
          <a:prstGeom prst="rect">
            <a:avLst/>
          </a:prstGeom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0FFF3FBC-5F7E-48A3-B0C3-4C70BFD2D7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28" t="4819" r="27551" b="3324"/>
          <a:stretch/>
        </p:blipFill>
        <p:spPr>
          <a:xfrm>
            <a:off x="830426" y="4999460"/>
            <a:ext cx="1856795" cy="17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34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731798" y="2205802"/>
            <a:ext cx="223224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053001" y="2932054"/>
            <a:ext cx="11832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Kleiner </a:t>
            </a:r>
            <a:endParaRPr lang="nl-BE" sz="2000" b="1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én </a:t>
            </a:r>
            <a:endParaRPr lang="nl-BE" sz="2000" b="1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groter</a:t>
            </a:r>
          </a:p>
        </p:txBody>
      </p:sp>
    </p:spTree>
    <p:extLst>
      <p:ext uri="{BB962C8B-B14F-4D97-AF65-F5344CB8AC3E}">
        <p14:creationId xmlns:p14="http://schemas.microsoft.com/office/powerpoint/2010/main" val="15415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3086" y="1338873"/>
            <a:ext cx="5832648" cy="449488"/>
          </a:xfrm>
        </p:spPr>
        <p:txBody>
          <a:bodyPr/>
          <a:lstStyle/>
          <a:p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Ministerraad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2987824" y="2217850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5004048" y="3717032"/>
            <a:ext cx="223224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5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46121" y="1788361"/>
            <a:ext cx="529153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Jullie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zijn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 </a:t>
            </a:r>
            <a:r>
              <a:rPr lang="en-US" sz="2400" b="0" kern="0" dirty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2400" b="0" kern="0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ministers…</a:t>
            </a:r>
          </a:p>
        </p:txBody>
      </p:sp>
    </p:spTree>
    <p:extLst>
      <p:ext uri="{BB962C8B-B14F-4D97-AF65-F5344CB8AC3E}">
        <p14:creationId xmlns:p14="http://schemas.microsoft.com/office/powerpoint/2010/main" val="3014544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153380" y="152983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2674233" y="397996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5-puntige ster 19"/>
          <p:cNvSpPr/>
          <p:nvPr/>
        </p:nvSpPr>
        <p:spPr>
          <a:xfrm>
            <a:off x="1040970" y="2882565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1411869" y="4425699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5-puntige ster 21"/>
          <p:cNvSpPr/>
          <p:nvPr/>
        </p:nvSpPr>
        <p:spPr>
          <a:xfrm>
            <a:off x="2579670" y="5441005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5-puntige ster 22"/>
          <p:cNvSpPr/>
          <p:nvPr/>
        </p:nvSpPr>
        <p:spPr>
          <a:xfrm>
            <a:off x="4109838" y="5723661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5-puntige ster 23"/>
          <p:cNvSpPr/>
          <p:nvPr/>
        </p:nvSpPr>
        <p:spPr>
          <a:xfrm>
            <a:off x="5551773" y="5441892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5-puntige ster 24"/>
          <p:cNvSpPr/>
          <p:nvPr/>
        </p:nvSpPr>
        <p:spPr>
          <a:xfrm>
            <a:off x="4142440" y="15443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5-puntige ster 25"/>
          <p:cNvSpPr/>
          <p:nvPr/>
        </p:nvSpPr>
        <p:spPr>
          <a:xfrm>
            <a:off x="5641309" y="840400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5-puntige ster 26"/>
          <p:cNvSpPr/>
          <p:nvPr/>
        </p:nvSpPr>
        <p:spPr>
          <a:xfrm>
            <a:off x="6660232" y="1898230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5-puntige ster 27"/>
          <p:cNvSpPr/>
          <p:nvPr/>
        </p:nvSpPr>
        <p:spPr>
          <a:xfrm>
            <a:off x="6914331" y="309849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5-puntige ster 28"/>
          <p:cNvSpPr/>
          <p:nvPr/>
        </p:nvSpPr>
        <p:spPr>
          <a:xfrm>
            <a:off x="6507995" y="443222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Tekstvak 29"/>
          <p:cNvSpPr txBox="1"/>
          <p:nvPr/>
        </p:nvSpPr>
        <p:spPr>
          <a:xfrm>
            <a:off x="4810281" y="80689"/>
            <a:ext cx="306888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Van oorlog naar vrede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7660123" y="2351026"/>
            <a:ext cx="146629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Wie zit er in de EU?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6102294" y="3023784"/>
            <a:ext cx="111587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Kleiner én groter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83558" y="4397155"/>
            <a:ext cx="15809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Hoe werkt </a:t>
            </a:r>
            <a:r>
              <a:rPr lang="nl-BE" sz="2000" b="1">
                <a:solidFill>
                  <a:srgbClr val="FF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2000" b="1">
                <a:solidFill>
                  <a:srgbClr val="FF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de EU?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7207877" y="4413617"/>
            <a:ext cx="191853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Ministerraad!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6507995" y="5667408"/>
            <a:ext cx="208240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En je</a:t>
            </a:r>
          </a:p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éigen mening?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6773120" y="821607"/>
            <a:ext cx="13883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Wat doet </a:t>
            </a:r>
            <a:r>
              <a:rPr lang="nl-BE" sz="2000" b="1">
                <a:solidFill>
                  <a:srgbClr val="FF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2000" b="1">
                <a:solidFill>
                  <a:srgbClr val="FF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de EU?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47544" y="1336500"/>
            <a:ext cx="158857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Europese </a:t>
            </a:r>
            <a:endParaRPr lang="nl-BE" sz="2000" b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quiz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3941730" y="5224953"/>
            <a:ext cx="145286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8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PAUZE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-429" y="2476334"/>
            <a:ext cx="163295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Europees parlement!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743822" y="320348"/>
            <a:ext cx="24882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Een cadeautje…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2926759" y="2694123"/>
            <a:ext cx="317228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80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Hoe worden </a:t>
            </a:r>
            <a:endParaRPr lang="nl-BE" sz="2800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280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jullie</a:t>
            </a:r>
            <a:r>
              <a:rPr lang="nl-BE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BE" sz="28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</a:t>
            </a:r>
            <a:r>
              <a:rPr lang="nl-BE" sz="280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ropa</a:t>
            </a:r>
            <a:r>
              <a:rPr lang="nl-BE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BE" sz="28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Xperts</a:t>
            </a:r>
            <a:r>
              <a:rPr lang="nl-BE" sz="280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?</a:t>
            </a:r>
            <a:endParaRPr lang="nl-BE" sz="360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47" name="Tekstvak 46"/>
          <p:cNvSpPr txBox="1"/>
          <p:nvPr/>
        </p:nvSpPr>
        <p:spPr>
          <a:xfrm>
            <a:off x="1261561" y="6160108"/>
            <a:ext cx="175429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Symbolen</a:t>
            </a:r>
          </a:p>
        </p:txBody>
      </p:sp>
    </p:spTree>
    <p:extLst>
      <p:ext uri="{BB962C8B-B14F-4D97-AF65-F5344CB8AC3E}">
        <p14:creationId xmlns:p14="http://schemas.microsoft.com/office/powerpoint/2010/main" val="3646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3" grpId="0"/>
      <p:bldP spid="39" grpId="0"/>
      <p:bldP spid="42" grpId="0"/>
      <p:bldP spid="41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250870" y="96417"/>
            <a:ext cx="661270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Zet je </a:t>
            </a:r>
            <a:r>
              <a:rPr lang="nl-BE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handtekening</a:t>
            </a:r>
            <a:r>
              <a:rPr lang="nl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in het Verdrag!</a:t>
            </a:r>
            <a:endParaRPr lang="en-US" sz="28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4" y="1204548"/>
            <a:ext cx="7818803" cy="558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16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763"/>
            <a:ext cx="9144000" cy="6128238"/>
          </a:xfrm>
          <a:prstGeom prst="rect">
            <a:avLst/>
          </a:prstGeom>
        </p:spPr>
      </p:pic>
      <p:sp>
        <p:nvSpPr>
          <p:cNvPr id="3" name="5-puntige ster 2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5</a:t>
            </a:r>
          </a:p>
        </p:txBody>
      </p:sp>
      <p:sp>
        <p:nvSpPr>
          <p:cNvPr id="7" name="Rechthoek 6"/>
          <p:cNvSpPr/>
          <p:nvPr/>
        </p:nvSpPr>
        <p:spPr>
          <a:xfrm>
            <a:off x="2245264" y="103390"/>
            <a:ext cx="4363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 ministerraad</a:t>
            </a:r>
            <a:endParaRPr lang="en-US" sz="28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19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ergenmetz.nl/menn/wp-content/uploads/2013/03/Plastic-soep-str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78" y="1573515"/>
            <a:ext cx="3656200" cy="48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www.google.be/url?sa=i&amp;source=images&amp;cd=&amp;ved=0CAUQjBw&amp;url=http%3A%2F%2Fb.vimeocdn.com%2Fts%2F189%2F440%2F189440196_640.jpg&amp;ei=a59kVN2MK5GraaqVgZgI&amp;psig=AFQjCNGAPP2iVUk5V1kEcW_RFJ4eLgEM6g&amp;ust=141596695580449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4107" name="Picture 11" descr="http://www.express.be/pictures/300@280/varia/plas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5" y="2958463"/>
            <a:ext cx="4697888" cy="34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107504" y="14546"/>
            <a:ext cx="7474396" cy="1169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Raad van ministers voor milieu</a:t>
            </a:r>
            <a:r>
              <a:rPr lang="nl-N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dirty="0">
                <a:latin typeface="Verdana"/>
                <a:ea typeface="ＭＳ Ｐゴシック" charset="-128"/>
                <a:cs typeface="Verdana"/>
              </a:rPr>
              <a:t/>
            </a:r>
            <a:br>
              <a:rPr lang="nl-NL" dirty="0">
                <a:latin typeface="Verdana"/>
                <a:ea typeface="ＭＳ Ｐゴシック" charset="-128"/>
                <a:cs typeface="Verdana"/>
              </a:rPr>
            </a:br>
            <a:r>
              <a:rPr lang="nl-NL" sz="24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Wetsvoorstel van de Europese Commissie:</a:t>
            </a:r>
          </a:p>
        </p:txBody>
      </p:sp>
      <p:sp>
        <p:nvSpPr>
          <p:cNvPr id="8" name="5-puntige ster 7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3CF3D6D-5555-42F4-BA20-3E703B1BC237}"/>
              </a:ext>
            </a:extLst>
          </p:cNvPr>
          <p:cNvSpPr txBox="1"/>
          <p:nvPr/>
        </p:nvSpPr>
        <p:spPr>
          <a:xfrm>
            <a:off x="1395664" y="1576137"/>
            <a:ext cx="62323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i="1">
                <a:solidFill>
                  <a:srgbClr val="53565A"/>
                </a:solidFill>
                <a:latin typeface="Tahoma"/>
                <a:cs typeface="Segoe UI"/>
              </a:rPr>
              <a:t>“In de hele Europese Unie moeten </a:t>
            </a:r>
            <a:r>
              <a:rPr lang="en-US">
                <a:latin typeface="Tahoma"/>
                <a:cs typeface="Segoe UI"/>
              </a:rPr>
              <a:t>​</a:t>
            </a:r>
          </a:p>
          <a:p>
            <a:r>
              <a:rPr lang="nl-NL" i="1">
                <a:solidFill>
                  <a:srgbClr val="53565A"/>
                </a:solidFill>
                <a:latin typeface="Tahoma"/>
                <a:cs typeface="Segoe UI"/>
              </a:rPr>
              <a:t>plastic zakken verboden worden.</a:t>
            </a:r>
            <a:r>
              <a:rPr lang="nl-NL">
                <a:solidFill>
                  <a:srgbClr val="53565A"/>
                </a:solidFill>
                <a:latin typeface="Tahoma"/>
                <a:cs typeface="Segoe UI"/>
              </a:rPr>
              <a:t>”</a:t>
            </a:r>
          </a:p>
        </p:txBody>
      </p:sp>
      <p:pic>
        <p:nvPicPr>
          <p:cNvPr id="4" name="Picture 4" descr="Hand to chin smiley - U+1F914">
            <a:extLst>
              <a:ext uri="{FF2B5EF4-FFF2-40B4-BE49-F238E27FC236}">
                <a16:creationId xmlns:a16="http://schemas.microsoft.com/office/drawing/2014/main" id="{7E4576A8-90DF-4BB7-AE37-6FEE3F23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7" y="127069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9150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496780" y="71471"/>
            <a:ext cx="5487401" cy="83099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Nu ben </a:t>
            </a:r>
            <a:r>
              <a:rPr lang="nl-NL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jij</a:t>
            </a:r>
            <a:r>
              <a:rPr lang="nl-NL" sz="24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minister van je land </a:t>
            </a:r>
            <a:endParaRPr lang="nl-NL" sz="2400" b="1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NL" sz="2400" b="1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 jouw land deze Europese wet?</a:t>
            </a:r>
            <a:endParaRPr lang="nl-BE" sz="2400" b="1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535647" y="1386891"/>
            <a:ext cx="2024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is de mening van je land?</a:t>
            </a:r>
            <a:endParaRPr lang="nl-BE" sz="2000" b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424426" y="3155406"/>
            <a:ext cx="25452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Lees de tekst voor</a:t>
            </a:r>
          </a:p>
          <a:p>
            <a:pPr algn="ctr"/>
            <a:r>
              <a:rPr lang="nl-NL"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terwijl iedereen luistert</a:t>
            </a:r>
          </a:p>
        </p:txBody>
      </p:sp>
      <p:sp>
        <p:nvSpPr>
          <p:cNvPr id="15" name="Rechthoek 14"/>
          <p:cNvSpPr/>
          <p:nvPr/>
        </p:nvSpPr>
        <p:spPr>
          <a:xfrm>
            <a:off x="6357282" y="5046380"/>
            <a:ext cx="25384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Wordt de wet goedgekeurd of afgekeurd?</a:t>
            </a:r>
          </a:p>
        </p:txBody>
      </p:sp>
      <p:sp>
        <p:nvSpPr>
          <p:cNvPr id="20" name="5-puntige ster 19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3" name="Afbeelding 5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12A1ABBF-9836-4B27-A1AD-9C57DA22B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54" t="20956" r="39116" b="29830"/>
          <a:stretch/>
        </p:blipFill>
        <p:spPr>
          <a:xfrm>
            <a:off x="5458410" y="1115928"/>
            <a:ext cx="1231643" cy="1309909"/>
          </a:xfrm>
          <a:prstGeom prst="rect">
            <a:avLst/>
          </a:prstGeom>
        </p:spPr>
      </p:pic>
      <p:pic>
        <p:nvPicPr>
          <p:cNvPr id="4" name="Afbeelding 3" descr="Afbeelding met gebouw&#10;&#10;Beschrijving is gegenereerd met zeer hoge betrouwbaarheid">
            <a:extLst>
              <a:ext uri="{FF2B5EF4-FFF2-40B4-BE49-F238E27FC236}">
                <a16:creationId xmlns:a16="http://schemas.microsoft.com/office/drawing/2014/main" id="{E707E456-DF99-4342-A72A-E3BD04E2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92" y="2946121"/>
            <a:ext cx="1027144" cy="1017814"/>
          </a:xfrm>
          <a:prstGeom prst="rect">
            <a:avLst/>
          </a:prstGeom>
        </p:spPr>
      </p:pic>
      <p:pic>
        <p:nvPicPr>
          <p:cNvPr id="8" name="Afbeelding 8" descr="Afbeelding met speelgoed, voedsel, brandkraan, honing&#10;&#10;Beschrijving is gegenereerd met zeer hoge betrouwbaarheid">
            <a:extLst>
              <a:ext uri="{FF2B5EF4-FFF2-40B4-BE49-F238E27FC236}">
                <a16:creationId xmlns:a16="http://schemas.microsoft.com/office/drawing/2014/main" id="{20D55777-82AB-4441-8032-6B76716B2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2" t="25325" r="50000" b="24026"/>
          <a:stretch/>
        </p:blipFill>
        <p:spPr>
          <a:xfrm>
            <a:off x="5561045" y="4831508"/>
            <a:ext cx="642703" cy="725749"/>
          </a:xfrm>
          <a:prstGeom prst="rect">
            <a:avLst/>
          </a:prstGeom>
        </p:spPr>
      </p:pic>
      <p:pic>
        <p:nvPicPr>
          <p:cNvPr id="18" name="Afbeelding 8" descr="Afbeelding met speelgoed, voedsel, brandkraan, honing&#10;&#10;Beschrijving is gegenereerd met zeer hoge betrouwbaarheid">
            <a:extLst>
              <a:ext uri="{FF2B5EF4-FFF2-40B4-BE49-F238E27FC236}">
                <a16:creationId xmlns:a16="http://schemas.microsoft.com/office/drawing/2014/main" id="{1BED591C-FBE1-41A1-8752-C3BA744B3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9" t="25325" r="24265" b="24026"/>
          <a:stretch/>
        </p:blipFill>
        <p:spPr>
          <a:xfrm>
            <a:off x="6120881" y="5335360"/>
            <a:ext cx="568198" cy="725761"/>
          </a:xfrm>
          <a:prstGeom prst="rect">
            <a:avLst/>
          </a:prstGeom>
        </p:spPr>
      </p:pic>
      <p:pic>
        <p:nvPicPr>
          <p:cNvPr id="6" name="Afbeelding 6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5B66AA03-9089-4C23-9AB5-EED4F98E9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75" y="995508"/>
            <a:ext cx="4069402" cy="57687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6220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hlinkClick r:id="rId2"/>
          </p:cNvPr>
          <p:cNvSpPr/>
          <p:nvPr/>
        </p:nvSpPr>
        <p:spPr>
          <a:xfrm>
            <a:off x="1542991" y="15953"/>
            <a:ext cx="609333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Stemgewicht Raad van ministers</a:t>
            </a:r>
            <a:endParaRPr lang="nl-BE" sz="2800" b="1" dirty="0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8" name="Rechthoek 7"/>
          <p:cNvSpPr/>
          <p:nvPr/>
        </p:nvSpPr>
        <p:spPr>
          <a:xfrm>
            <a:off x="441536" y="6415217"/>
            <a:ext cx="8528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hlinkClick r:id="rId2"/>
              </a:rPr>
              <a:t>https://www.consilium.europa.eu/nl/council-eu/voting-system/voting-calculator/</a:t>
            </a:r>
            <a:endParaRPr lang="nl-BE" dirty="0"/>
          </a:p>
        </p:txBody>
      </p:sp>
      <p:pic>
        <p:nvPicPr>
          <p:cNvPr id="2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46C78F36-AC0A-4D22-BDD9-0FDF3AC7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" y="1259350"/>
            <a:ext cx="8837555" cy="4975130"/>
          </a:xfrm>
          <a:prstGeom prst="rect">
            <a:avLst/>
          </a:prstGeom>
        </p:spPr>
      </p:pic>
      <p:sp>
        <p:nvSpPr>
          <p:cNvPr id="9" name="Rechthoek 8">
            <a:hlinkClick r:id="rId2"/>
            <a:extLst>
              <a:ext uri="{FF2B5EF4-FFF2-40B4-BE49-F238E27FC236}">
                <a16:creationId xmlns:a16="http://schemas.microsoft.com/office/drawing/2014/main" id="{B21AFCE3-423E-425B-B1BF-43D2988F7E65}"/>
              </a:ext>
            </a:extLst>
          </p:cNvPr>
          <p:cNvSpPr/>
          <p:nvPr/>
        </p:nvSpPr>
        <p:spPr>
          <a:xfrm>
            <a:off x="609929" y="893030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29</a:t>
            </a:r>
            <a:endParaRPr lang="nl-NL" dirty="0"/>
          </a:p>
        </p:txBody>
      </p:sp>
      <p:sp>
        <p:nvSpPr>
          <p:cNvPr id="10" name="Rechthoek 9">
            <a:hlinkClick r:id="rId2"/>
            <a:extLst>
              <a:ext uri="{FF2B5EF4-FFF2-40B4-BE49-F238E27FC236}">
                <a16:creationId xmlns:a16="http://schemas.microsoft.com/office/drawing/2014/main" id="{F7FBDD19-D048-4925-B599-DDC162CA8075}"/>
              </a:ext>
            </a:extLst>
          </p:cNvPr>
          <p:cNvSpPr/>
          <p:nvPr/>
        </p:nvSpPr>
        <p:spPr>
          <a:xfrm>
            <a:off x="1542990" y="893030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27</a:t>
            </a:r>
            <a:endParaRPr lang="nl-NL"/>
          </a:p>
        </p:txBody>
      </p:sp>
      <p:sp>
        <p:nvSpPr>
          <p:cNvPr id="11" name="Rechthoek 10">
            <a:hlinkClick r:id="rId2"/>
            <a:extLst>
              <a:ext uri="{FF2B5EF4-FFF2-40B4-BE49-F238E27FC236}">
                <a16:creationId xmlns:a16="http://schemas.microsoft.com/office/drawing/2014/main" id="{C33FAA5C-F0D0-42D3-96D1-BDD5D702C10B}"/>
              </a:ext>
            </a:extLst>
          </p:cNvPr>
          <p:cNvSpPr/>
          <p:nvPr/>
        </p:nvSpPr>
        <p:spPr>
          <a:xfrm>
            <a:off x="2504044" y="2329945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14</a:t>
            </a:r>
            <a:endParaRPr lang="nl-NL"/>
          </a:p>
        </p:txBody>
      </p:sp>
      <p:sp>
        <p:nvSpPr>
          <p:cNvPr id="12" name="Rechthoek 11">
            <a:hlinkClick r:id="rId2"/>
            <a:extLst>
              <a:ext uri="{FF2B5EF4-FFF2-40B4-BE49-F238E27FC236}">
                <a16:creationId xmlns:a16="http://schemas.microsoft.com/office/drawing/2014/main" id="{E3FF2E3F-F4FF-492C-B815-EDD45D1B2167}"/>
              </a:ext>
            </a:extLst>
          </p:cNvPr>
          <p:cNvSpPr/>
          <p:nvPr/>
        </p:nvSpPr>
        <p:spPr>
          <a:xfrm>
            <a:off x="3427774" y="2329945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13</a:t>
            </a:r>
            <a:endParaRPr lang="nl-NL"/>
          </a:p>
        </p:txBody>
      </p:sp>
      <p:sp>
        <p:nvSpPr>
          <p:cNvPr id="13" name="Rechthoek 12">
            <a:hlinkClick r:id="rId2"/>
            <a:extLst>
              <a:ext uri="{FF2B5EF4-FFF2-40B4-BE49-F238E27FC236}">
                <a16:creationId xmlns:a16="http://schemas.microsoft.com/office/drawing/2014/main" id="{63A7C92E-E17E-4678-B489-DEB1FB9BAFA9}"/>
              </a:ext>
            </a:extLst>
          </p:cNvPr>
          <p:cNvSpPr/>
          <p:nvPr/>
        </p:nvSpPr>
        <p:spPr>
          <a:xfrm>
            <a:off x="4304851" y="2656516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12</a:t>
            </a:r>
            <a:endParaRPr lang="nl-NL"/>
          </a:p>
        </p:txBody>
      </p:sp>
      <p:sp>
        <p:nvSpPr>
          <p:cNvPr id="14" name="Rechthoek 13">
            <a:hlinkClick r:id="rId2"/>
            <a:extLst>
              <a:ext uri="{FF2B5EF4-FFF2-40B4-BE49-F238E27FC236}">
                <a16:creationId xmlns:a16="http://schemas.microsoft.com/office/drawing/2014/main" id="{E3B89947-14A0-4291-9DB1-FE6AB75B868D}"/>
              </a:ext>
            </a:extLst>
          </p:cNvPr>
          <p:cNvSpPr/>
          <p:nvPr/>
        </p:nvSpPr>
        <p:spPr>
          <a:xfrm>
            <a:off x="5181928" y="2656516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10</a:t>
            </a:r>
            <a:endParaRPr lang="nl-NL"/>
          </a:p>
        </p:txBody>
      </p:sp>
      <p:sp>
        <p:nvSpPr>
          <p:cNvPr id="15" name="Rechthoek 14">
            <a:hlinkClick r:id="rId2"/>
            <a:extLst>
              <a:ext uri="{FF2B5EF4-FFF2-40B4-BE49-F238E27FC236}">
                <a16:creationId xmlns:a16="http://schemas.microsoft.com/office/drawing/2014/main" id="{C3F0264C-CE5C-4289-9067-176166C0B581}"/>
              </a:ext>
            </a:extLst>
          </p:cNvPr>
          <p:cNvSpPr/>
          <p:nvPr/>
        </p:nvSpPr>
        <p:spPr>
          <a:xfrm>
            <a:off x="6170973" y="3067063"/>
            <a:ext cx="413896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7</a:t>
            </a:r>
            <a:endParaRPr lang="nl-NL"/>
          </a:p>
        </p:txBody>
      </p:sp>
      <p:sp>
        <p:nvSpPr>
          <p:cNvPr id="16" name="Rechthoek 15">
            <a:hlinkClick r:id="rId2"/>
            <a:extLst>
              <a:ext uri="{FF2B5EF4-FFF2-40B4-BE49-F238E27FC236}">
                <a16:creationId xmlns:a16="http://schemas.microsoft.com/office/drawing/2014/main" id="{4C26EB78-8028-43B7-9F68-51D823A7EFFB}"/>
              </a:ext>
            </a:extLst>
          </p:cNvPr>
          <p:cNvSpPr/>
          <p:nvPr/>
        </p:nvSpPr>
        <p:spPr>
          <a:xfrm>
            <a:off x="6982736" y="3374973"/>
            <a:ext cx="339251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17" name="Rechthoek 16">
            <a:hlinkClick r:id="rId2"/>
            <a:extLst>
              <a:ext uri="{FF2B5EF4-FFF2-40B4-BE49-F238E27FC236}">
                <a16:creationId xmlns:a16="http://schemas.microsoft.com/office/drawing/2014/main" id="{DEC4E840-5815-4663-B47F-F2F9A091A2DC}"/>
              </a:ext>
            </a:extLst>
          </p:cNvPr>
          <p:cNvSpPr/>
          <p:nvPr/>
        </p:nvSpPr>
        <p:spPr>
          <a:xfrm>
            <a:off x="7906467" y="3374973"/>
            <a:ext cx="38590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9025215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3A675905-5FB8-49F1-8C5F-843350FC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595" y="949973"/>
            <a:ext cx="9722497" cy="5471237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43740" y="6151605"/>
            <a:ext cx="3018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werktalen:</a:t>
            </a:r>
            <a:br>
              <a:rPr lang="nl-NL" sz="2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Engels, Frans &amp; Duits</a:t>
            </a:r>
            <a:endParaRPr lang="nl-BE" sz="20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1167679" y="173051"/>
            <a:ext cx="713390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0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Welke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talen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worden hier gesproken?</a:t>
            </a:r>
            <a:endParaRPr lang="nl-BE" sz="28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9" y="2392046"/>
            <a:ext cx="8334626" cy="257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E9C799E0-10C5-4A1B-98E8-BB2ED664D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21" y="20553"/>
            <a:ext cx="1239254" cy="6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151102" y="183077"/>
            <a:ext cx="7600939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0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Hoe zeg je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“hallo”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in de taal van je land?</a:t>
            </a:r>
            <a:endParaRPr lang="nl-BE" sz="28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2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DB8A899D-5F7B-48FA-820F-42400341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9836" y="996627"/>
            <a:ext cx="10123713" cy="5685841"/>
          </a:xfrm>
          <a:prstGeom prst="rect">
            <a:avLst/>
          </a:prstGeom>
        </p:spPr>
      </p:pic>
      <p:pic>
        <p:nvPicPr>
          <p:cNvPr id="3" name="Afbeelding 3" descr="Afbeelding met tekening, klok&#10;&#10;Beschrijving is gegenereerd met zeer hoge betrouwbaarheid">
            <a:extLst>
              <a:ext uri="{FF2B5EF4-FFF2-40B4-BE49-F238E27FC236}">
                <a16:creationId xmlns:a16="http://schemas.microsoft.com/office/drawing/2014/main" id="{C9E5BBE3-B1EA-4500-89ED-33CC6616E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" y="30579"/>
            <a:ext cx="1239254" cy="6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1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9848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10107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6512182" y="443605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FF00"/>
                </a:solidFill>
                <a:latin typeface="Tahoma"/>
                <a:ea typeface="Tahoma"/>
                <a:cs typeface="Tahoma"/>
              </a:rPr>
              <a:t> </a:t>
            </a:r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5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252251" y="4391042"/>
            <a:ext cx="196208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Ministerraad!</a:t>
            </a:r>
          </a:p>
        </p:txBody>
      </p:sp>
    </p:spTree>
    <p:extLst>
      <p:ext uri="{BB962C8B-B14F-4D97-AF65-F5344CB8AC3E}">
        <p14:creationId xmlns:p14="http://schemas.microsoft.com/office/powerpoint/2010/main" val="23054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9723" y="1116024"/>
            <a:ext cx="5832648" cy="449488"/>
          </a:xfrm>
        </p:spPr>
        <p:txBody>
          <a:bodyPr/>
          <a:lstStyle/>
          <a:p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je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éigen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mening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2627784" y="2388720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716016" y="3861049"/>
            <a:ext cx="223224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6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129723" y="1667285"/>
            <a:ext cx="529153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stemmen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eens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opnieuw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2028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7" name="Rectangle 5"/>
          <p:cNvSpPr>
            <a:spLocks noChangeArrowheads="1"/>
          </p:cNvSpPr>
          <p:nvPr/>
        </p:nvSpPr>
        <p:spPr bwMode="auto">
          <a:xfrm>
            <a:off x="323850" y="1700213"/>
            <a:ext cx="7848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§"/>
            </a:pPr>
            <a:endParaRPr lang="nl-NL" sz="280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44550" y="854279"/>
            <a:ext cx="8050062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i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“In de hele Europese Unie moeten plastic zakken verboden worden.</a:t>
            </a:r>
            <a:r>
              <a:rPr lang="nl-NL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”</a:t>
            </a:r>
            <a:endParaRPr lang="nl-BE">
              <a:solidFill>
                <a:schemeClr val="tx2"/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179471" y="167218"/>
            <a:ext cx="457879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is je </a:t>
            </a:r>
            <a:r>
              <a:rPr lang="nl-NL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eigen</a:t>
            </a:r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mening?</a:t>
            </a:r>
            <a:endParaRPr lang="nl-NL" sz="2400" i="1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8535619" y="-16384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8637459" y="84962"/>
            <a:ext cx="26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pic>
        <p:nvPicPr>
          <p:cNvPr id="2" name="Picture 2" descr="http://www.mergenmetz.nl/menn/wp-content/uploads/2013/03/Plastic-soep-strand.jpg">
            <a:extLst>
              <a:ext uri="{FF2B5EF4-FFF2-40B4-BE49-F238E27FC236}">
                <a16:creationId xmlns:a16="http://schemas.microsoft.com/office/drawing/2014/main" id="{DBCF28A7-E0E7-4890-A1EF-64012BD2E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6" r="-3163"/>
          <a:stretch/>
        </p:blipFill>
        <p:spPr bwMode="auto">
          <a:xfrm>
            <a:off x="1216173" y="1854253"/>
            <a:ext cx="6714436" cy="46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0662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3672" y="1583652"/>
            <a:ext cx="5142059" cy="449488"/>
          </a:xfrm>
        </p:spPr>
        <p:txBody>
          <a:bodyPr/>
          <a:lstStyle/>
          <a:p>
            <a:r>
              <a:rPr lang="en-US" sz="2400" b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Waarom</a:t>
            </a:r>
            <a:r>
              <a:rPr lang="en-US" sz="2400" b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hoe de </a:t>
            </a:r>
            <a:r>
              <a:rPr lang="en-US" sz="2400" b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2400" b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landen</a:t>
            </a:r>
            <a:r>
              <a:rPr lang="en-US" sz="2400" b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gingen</a:t>
            </a:r>
            <a:r>
              <a:rPr lang="en-US" sz="2400" b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samenwerken</a:t>
            </a:r>
            <a:r>
              <a:rPr lang="en-US" sz="2400" b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2023672" y="850862"/>
            <a:ext cx="7456488" cy="386399"/>
          </a:xfrm>
        </p:spPr>
        <p:txBody>
          <a:bodyPr/>
          <a:lstStyle/>
          <a:p>
            <a:r>
              <a:rPr lang="nl-BE" sz="32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 oorlog naar vrede</a:t>
            </a: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3342467" y="2303377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418296" y="3892254"/>
            <a:ext cx="223224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518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529938" y="45943"/>
            <a:ext cx="7855526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r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</a:t>
            </a:r>
            <a:r>
              <a:rPr lang="fr-BE" sz="2800" b="1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heeft</a:t>
            </a:r>
            <a:r>
              <a:rPr lang="fr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de EU </a:t>
            </a:r>
            <a:r>
              <a:rPr lang="fr-BE" sz="28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in het </a:t>
            </a:r>
            <a:r>
              <a:rPr lang="fr-BE" sz="28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echt</a:t>
            </a:r>
            <a:r>
              <a:rPr lang="fr-BE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fr-BE" sz="2800" b="1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beslist</a:t>
            </a:r>
            <a:r>
              <a:rPr lang="fr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over plastic </a:t>
            </a:r>
            <a:r>
              <a:rPr lang="fr-BE" sz="2800" b="1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afval</a:t>
            </a:r>
            <a:r>
              <a:rPr lang="fr-BE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?</a:t>
            </a:r>
            <a:endParaRPr lang="nl-BE" sz="28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35619" y="-16384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37459" y="84962"/>
            <a:ext cx="26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pic>
        <p:nvPicPr>
          <p:cNvPr id="6" name="Picture 2" descr="https://pbs.twimg.com/media/DpS-saZVAAI4l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6075" r="3727" b="6422"/>
          <a:stretch/>
        </p:blipFill>
        <p:spPr>
          <a:xfrm>
            <a:off x="4125192" y="1103427"/>
            <a:ext cx="3304308" cy="56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5552277" y="544545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FF00"/>
                </a:solidFill>
                <a:latin typeface="Tahoma"/>
                <a:ea typeface="Tahoma"/>
                <a:cs typeface="Tahoma"/>
              </a:rPr>
              <a:t> </a:t>
            </a:r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6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422842" y="5643639"/>
            <a:ext cx="21354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En je </a:t>
            </a:r>
            <a:endParaRPr lang="nl-BE" sz="2000" b="1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éigen mening?</a:t>
            </a:r>
          </a:p>
        </p:txBody>
      </p:sp>
    </p:spTree>
    <p:extLst>
      <p:ext uri="{BB962C8B-B14F-4D97-AF65-F5344CB8AC3E}">
        <p14:creationId xmlns:p14="http://schemas.microsoft.com/office/powerpoint/2010/main" val="28897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9434" y="1921643"/>
            <a:ext cx="2814100" cy="449488"/>
          </a:xfrm>
        </p:spPr>
        <p:txBody>
          <a:bodyPr/>
          <a:lstStyle/>
          <a:p>
            <a:pPr algn="ctr"/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PAUZE</a:t>
            </a:r>
          </a:p>
        </p:txBody>
      </p:sp>
      <p:pic>
        <p:nvPicPr>
          <p:cNvPr id="4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ige driehoek 4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ige driehoek 5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3557974" y="2018901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655537" y="3724496"/>
            <a:ext cx="91663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38939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9848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110405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4105601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 7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613920" y="5295550"/>
            <a:ext cx="21354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PAUZE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5555941" y="546157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06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717" y="1178105"/>
            <a:ext cx="2320437" cy="449488"/>
          </a:xfrm>
        </p:spPr>
        <p:txBody>
          <a:bodyPr/>
          <a:lstStyle/>
          <a:p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Symbolen</a:t>
            </a:r>
            <a:endParaRPr lang="en-US" sz="32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2987824" y="2217850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5009553" y="3700696"/>
            <a:ext cx="223224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8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064766" y="1684473"/>
            <a:ext cx="314907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herken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de EU?</a:t>
            </a:r>
          </a:p>
        </p:txBody>
      </p:sp>
    </p:spTree>
    <p:extLst>
      <p:ext uri="{BB962C8B-B14F-4D97-AF65-F5344CB8AC3E}">
        <p14:creationId xmlns:p14="http://schemas.microsoft.com/office/powerpoint/2010/main" val="4232444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468313" y="692150"/>
            <a:ext cx="8229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l-NL" sz="40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28794" y="1264093"/>
            <a:ext cx="255652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De</a:t>
            </a:r>
            <a:r>
              <a:rPr lang="nl-NL" sz="1600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Dag van Europa</a:t>
            </a:r>
            <a:r>
              <a:rPr lang="nl-NL" sz="1600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 </a:t>
            </a:r>
            <a:endParaRPr lang="nl-BE" sz="1600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vieren we op … </a:t>
            </a:r>
            <a:endParaRPr lang="nl-BE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ttps://upload.wikimedia.org/wikipedia/commons/thumb/6/6f/Beethoven.jpg/800px-Beethov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9981" b="21913"/>
          <a:stretch/>
        </p:blipFill>
        <p:spPr bwMode="auto">
          <a:xfrm>
            <a:off x="6961626" y="2219188"/>
            <a:ext cx="1204623" cy="10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6651455" y="1854787"/>
            <a:ext cx="2008883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BE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Ode aan de Vrede</a:t>
            </a:r>
            <a:endParaRPr lang="nl-NL" sz="1600" b="1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6123693" y="1364069"/>
            <a:ext cx="297092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Het </a:t>
            </a:r>
            <a:r>
              <a:rPr lang="nl-NL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Europese volkslied</a:t>
            </a:r>
            <a:r>
              <a:rPr lang="nl-NL" sz="16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endParaRPr lang="nl-BE" sz="1600" b="1" dirty="0">
              <a:solidFill>
                <a:schemeClr val="tx2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heet …</a:t>
            </a:r>
            <a:endParaRPr lang="nl-BE" sz="1600" b="1" dirty="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050" name="Picture 2" descr="Locatie van het Brussels Hoofdstedelijk Gewest binnen België en Europ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3226" r="-225"/>
          <a:stretch/>
        </p:blipFill>
        <p:spPr bwMode="auto">
          <a:xfrm>
            <a:off x="5054075" y="4683456"/>
            <a:ext cx="2066328" cy="18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4531674" y="4248114"/>
            <a:ext cx="3189685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16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De </a:t>
            </a:r>
            <a:r>
              <a:rPr lang="nl-NL" sz="16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“hoofdstad”</a:t>
            </a:r>
            <a:r>
              <a:rPr lang="nl-NL" sz="16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van de EU is … </a:t>
            </a:r>
            <a:endParaRPr lang="nl-BE" sz="16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320330" y="5093655"/>
            <a:ext cx="942887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16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Brussel</a:t>
            </a:r>
            <a:endParaRPr lang="nl-BE" sz="1600" b="1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2388316" y="1335583"/>
            <a:ext cx="435843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De </a:t>
            </a:r>
            <a:r>
              <a:rPr lang="nl-NL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sterren op de vlag</a:t>
            </a:r>
            <a:r>
              <a:rPr lang="nl-NL" sz="1600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 </a:t>
            </a:r>
            <a:endParaRPr lang="nl-BE" sz="1600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komen van … </a:t>
            </a:r>
            <a:endParaRPr lang="nl-BE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4" descr="http://www.2-euro.nl/griekenland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95" y="4580970"/>
            <a:ext cx="1383854" cy="13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hoek 19"/>
          <p:cNvSpPr/>
          <p:nvPr/>
        </p:nvSpPr>
        <p:spPr>
          <a:xfrm>
            <a:off x="1963429" y="6047047"/>
            <a:ext cx="144624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De </a:t>
            </a:r>
            <a:r>
              <a:rPr lang="nl-NL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EURO</a:t>
            </a:r>
            <a:endParaRPr lang="nl-BE" sz="1600" b="1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3" name="European National Anth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7611" y="2931392"/>
            <a:ext cx="432318" cy="367005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1595767" y="4246787"/>
            <a:ext cx="217196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En we betalen met ...</a:t>
            </a:r>
            <a:endParaRPr lang="nl-BE" sz="1600" b="1" dirty="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356474" y="5629000"/>
            <a:ext cx="191820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De Griekse prinses </a:t>
            </a:r>
            <a:r>
              <a:rPr lang="nl-N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1600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‘</a:t>
            </a:r>
            <a:r>
              <a:rPr lang="nl-NL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Europa</a:t>
            </a:r>
            <a:r>
              <a:rPr lang="nl-NL" sz="1600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’</a:t>
            </a:r>
            <a:endParaRPr lang="nl-BE" sz="1600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4" name="Afbeelding 4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32131686-17C3-4B60-8086-A2CC8072A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70" r="76679" b="65072"/>
          <a:stretch/>
        </p:blipFill>
        <p:spPr>
          <a:xfrm>
            <a:off x="721404" y="-3264"/>
            <a:ext cx="1185293" cy="1224402"/>
          </a:xfrm>
          <a:prstGeom prst="rect">
            <a:avLst/>
          </a:prstGeom>
        </p:spPr>
      </p:pic>
      <p:pic>
        <p:nvPicPr>
          <p:cNvPr id="22" name="Afbeelding 4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28B92E3A-FEE2-4F42-839C-290F0C5E51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806" t="8134" r="7527" b="68640"/>
          <a:stretch/>
        </p:blipFill>
        <p:spPr>
          <a:xfrm>
            <a:off x="3952373" y="280951"/>
            <a:ext cx="1244277" cy="975503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511AE214-3BF6-4AC0-B917-66DA6B3A17FD}"/>
              </a:ext>
            </a:extLst>
          </p:cNvPr>
          <p:cNvSpPr/>
          <p:nvPr/>
        </p:nvSpPr>
        <p:spPr>
          <a:xfrm>
            <a:off x="39252" y="1754685"/>
            <a:ext cx="255652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9 mei</a:t>
            </a:r>
          </a:p>
        </p:txBody>
      </p:sp>
      <p:pic>
        <p:nvPicPr>
          <p:cNvPr id="6" name="Afbeelding 13" descr="Afbeelding met man, foto, persoon, poseren&#10;&#10;Beschrijving is gegenereerd met zeer hoge betrouwbaarheid">
            <a:extLst>
              <a:ext uri="{FF2B5EF4-FFF2-40B4-BE49-F238E27FC236}">
                <a16:creationId xmlns:a16="http://schemas.microsoft.com/office/drawing/2014/main" id="{0E776423-7DAD-43A8-9039-70FD521FE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75" y="2090137"/>
            <a:ext cx="845729" cy="1220145"/>
          </a:xfrm>
          <a:prstGeom prst="rect">
            <a:avLst/>
          </a:prstGeom>
        </p:spPr>
      </p:pic>
      <p:pic>
        <p:nvPicPr>
          <p:cNvPr id="15" name="Afbeelding 15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62F91148-B5DF-4F6D-B45F-0A153F03AF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758" t="11111" r="45421" b="69241"/>
          <a:stretch/>
        </p:blipFill>
        <p:spPr>
          <a:xfrm>
            <a:off x="7113448" y="286517"/>
            <a:ext cx="893117" cy="814528"/>
          </a:xfrm>
          <a:prstGeom prst="rect">
            <a:avLst/>
          </a:prstGeom>
        </p:spPr>
      </p:pic>
      <p:pic>
        <p:nvPicPr>
          <p:cNvPr id="17" name="Afbeelding 17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FA2F27A4-28A5-4A0C-999D-7682F0A30E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27" t="56830" r="60980" b="27283"/>
          <a:stretch/>
        </p:blipFill>
        <p:spPr>
          <a:xfrm>
            <a:off x="2071075" y="3262533"/>
            <a:ext cx="1233943" cy="946177"/>
          </a:xfrm>
          <a:prstGeom prst="rect">
            <a:avLst/>
          </a:prstGeom>
        </p:spPr>
      </p:pic>
      <p:pic>
        <p:nvPicPr>
          <p:cNvPr id="26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B23F6BE6-8391-4EB5-85F9-C8EC14B7F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20000" flipH="1">
            <a:off x="831294" y="4230506"/>
            <a:ext cx="2264269" cy="1870911"/>
          </a:xfrm>
          <a:prstGeom prst="rect">
            <a:avLst/>
          </a:prstGeom>
        </p:spPr>
      </p:pic>
      <p:pic>
        <p:nvPicPr>
          <p:cNvPr id="30" name="Afbeelding 30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F50DC416-096C-42B7-8238-7D7DCF2C70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735" t="59826" r="28224" b="27590"/>
          <a:stretch/>
        </p:blipFill>
        <p:spPr>
          <a:xfrm>
            <a:off x="5702518" y="3430484"/>
            <a:ext cx="896311" cy="776849"/>
          </a:xfrm>
          <a:prstGeom prst="rect">
            <a:avLst/>
          </a:prstGeom>
        </p:spPr>
      </p:pic>
      <p:pic>
        <p:nvPicPr>
          <p:cNvPr id="5" name="Afbeelding 13" descr="Afbeelding met tekening, tafel&#10;&#10;Beschrijving is gegenereerd met zeer hoge betrouwbaarheid">
            <a:extLst>
              <a:ext uri="{FF2B5EF4-FFF2-40B4-BE49-F238E27FC236}">
                <a16:creationId xmlns:a16="http://schemas.microsoft.com/office/drawing/2014/main" id="{34165C45-EB0F-4001-AA7A-BDEDF5743E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6068" y="2562727"/>
            <a:ext cx="684244" cy="684244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6031FA82-92FD-4210-9575-6852104FCA3F}"/>
              </a:ext>
            </a:extLst>
          </p:cNvPr>
          <p:cNvSpPr/>
          <p:nvPr/>
        </p:nvSpPr>
        <p:spPr>
          <a:xfrm>
            <a:off x="3307545" y="1881549"/>
            <a:ext cx="255652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De oude Grieken, </a:t>
            </a:r>
            <a:r>
              <a:rPr lang="nl-NL" sz="16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meer dan 2000</a:t>
            </a:r>
            <a:r>
              <a:rPr lang="nl-NL" sz="16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16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jaar geleden!</a:t>
            </a:r>
            <a:endParaRPr lang="nl-NL" sz="1600" dirty="0">
              <a:solidFill>
                <a:schemeClr val="tx2"/>
              </a:solidFill>
            </a:endParaRPr>
          </a:p>
        </p:txBody>
      </p:sp>
      <p:pic>
        <p:nvPicPr>
          <p:cNvPr id="16" name="Afbeelding 17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AE7C7881-2F94-4963-A893-9FC33EBF6A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6405" y="2564200"/>
            <a:ext cx="731429" cy="683386"/>
          </a:xfrm>
          <a:prstGeom prst="rect">
            <a:avLst/>
          </a:prstGeom>
        </p:spPr>
      </p:pic>
      <p:pic>
        <p:nvPicPr>
          <p:cNvPr id="29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EC0F89E6-F6DD-492D-A8AF-3A4F49C9C8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0000" flipH="1">
            <a:off x="6294881" y="3973488"/>
            <a:ext cx="1900989" cy="18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168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2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20" grpId="0"/>
      <p:bldP spid="27" grpId="0"/>
      <p:bldP spid="25" grpId="0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5-puntige ster 21"/>
          <p:cNvSpPr/>
          <p:nvPr/>
        </p:nvSpPr>
        <p:spPr>
          <a:xfrm>
            <a:off x="2563997" y="543912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806501" y="2062145"/>
            <a:ext cx="2304256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8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1331640" y="5937867"/>
            <a:ext cx="14585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Symbolen</a:t>
            </a:r>
          </a:p>
        </p:txBody>
      </p:sp>
    </p:spTree>
    <p:extLst>
      <p:ext uri="{BB962C8B-B14F-4D97-AF65-F5344CB8AC3E}">
        <p14:creationId xmlns:p14="http://schemas.microsoft.com/office/powerpoint/2010/main" val="1438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0549" y="1178105"/>
            <a:ext cx="3861471" cy="449488"/>
          </a:xfrm>
        </p:spPr>
        <p:txBody>
          <a:bodyPr/>
          <a:lstStyle/>
          <a:p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werkt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EU?</a:t>
            </a: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4011726" y="2430917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67976" y="3929360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038390" y="1825148"/>
            <a:ext cx="529153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maakt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afspraken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de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wetten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1547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34879" y="108952"/>
            <a:ext cx="8233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kijken in de ‘handleiding’ met de spelregels …</a:t>
            </a:r>
          </a:p>
        </p:txBody>
      </p:sp>
      <p:sp>
        <p:nvSpPr>
          <p:cNvPr id="4" name="Rechthoek 3"/>
          <p:cNvSpPr/>
          <p:nvPr/>
        </p:nvSpPr>
        <p:spPr>
          <a:xfrm>
            <a:off x="2813557" y="815202"/>
            <a:ext cx="2818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</a:t>
            </a:r>
            <a:r>
              <a:rPr lang="nl-NL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‘VERDRAG’</a:t>
            </a:r>
            <a:endParaRPr lang="nl-BE" sz="2800" b="1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9" y="1459522"/>
            <a:ext cx="7964433" cy="5296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5-puntige ster 8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74042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40000">
            <a:off x="605427" y="2393395"/>
            <a:ext cx="2462463" cy="2482516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354159" y="2124945"/>
            <a:ext cx="23404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 dirty="0">
                <a:solidFill>
                  <a:srgbClr val="000099"/>
                </a:solidFill>
                <a:latin typeface="Tahoma"/>
                <a:ea typeface="Tahoma"/>
                <a:cs typeface="Tahoma"/>
              </a:rPr>
              <a:t>Europese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559418" y="5371691"/>
            <a:ext cx="24570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77308" y="3094533"/>
            <a:ext cx="15203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is de 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mening van de Europeanen?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is de mening van </a:t>
            </a:r>
            <a:r>
              <a:rPr lang="nl-BE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67400" y="5371383"/>
            <a:ext cx="23360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ctr"/>
            <a:r>
              <a:rPr lang="nl-BE" sz="18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79641" y="311524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7481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l"/>
            <a:r>
              <a:rPr lang="nl-BE" sz="18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 Top</a:t>
            </a:r>
            <a:endParaRPr lang="nl-NL">
              <a:solidFill>
                <a:srgbClr val="092677"/>
              </a:solidFill>
              <a:ea typeface="Verdana"/>
              <a:cs typeface="Verdana"/>
            </a:endParaRPr>
          </a:p>
        </p:txBody>
      </p:sp>
      <p:sp>
        <p:nvSpPr>
          <p:cNvPr id="54" name="Rechthoek 53"/>
          <p:cNvSpPr/>
          <p:nvPr/>
        </p:nvSpPr>
        <p:spPr>
          <a:xfrm>
            <a:off x="2964559" y="-15814"/>
            <a:ext cx="3620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b="1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</a:t>
            </a:r>
            <a:r>
              <a:rPr lang="fr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2800" b="1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werkt</a:t>
            </a:r>
            <a:r>
              <a:rPr lang="fr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EU? </a:t>
            </a:r>
            <a:endParaRPr lang="nl-BE" sz="28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Oplossing</a:t>
            </a:r>
          </a:p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= 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i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wetsvoorstel</a:t>
            </a:r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1" y="6418694"/>
            <a:ext cx="17691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2000">
                <a:solidFill>
                  <a:srgbClr val="003399"/>
                </a:solidFill>
                <a:latin typeface="Tahoma"/>
                <a:ea typeface="Tahoma"/>
                <a:cs typeface="Tahoma"/>
              </a:rPr>
              <a:t>Europese wet</a:t>
            </a:r>
            <a:endParaRPr lang="nl-BE" sz="1400">
              <a:solidFill>
                <a:srgbClr val="003399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3360000">
            <a:off x="1195136" y="1976072"/>
            <a:ext cx="3565357" cy="2003489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80000">
            <a:off x="3366372" y="2288487"/>
            <a:ext cx="4788752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20000">
            <a:off x="2628900" y="3449940"/>
            <a:ext cx="3735805" cy="211377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491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4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aziatischetijger.nl/wp-content/uploads/2011/09/BombardementBir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" y="830908"/>
            <a:ext cx="3590321" cy="2576057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resolver.kb.nl/resolve?urn=urn:gvn:SFA03:SFA022801931&amp;role=image&amp;size=vari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56" y="3530058"/>
            <a:ext cx="5411944" cy="3327942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57" y="-1"/>
            <a:ext cx="5419622" cy="34666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42511" y="5456897"/>
            <a:ext cx="3511795" cy="71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Europa was </a:t>
            </a:r>
            <a:r>
              <a:rPr lang="en-US" sz="2400" err="1">
                <a:solidFill>
                  <a:srgbClr val="53565A"/>
                </a:solidFill>
                <a:latin typeface="Tahoma"/>
                <a:ea typeface="Tahoma"/>
                <a:cs typeface="Tahoma"/>
              </a:rPr>
              <a:t>verwoest</a:t>
            </a:r>
            <a:r>
              <a:rPr lang="en-US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 … </a:t>
            </a:r>
            <a:r>
              <a:rPr lang="en-US" sz="2400" err="1">
                <a:solidFill>
                  <a:srgbClr val="53565A"/>
                </a:solidFill>
                <a:latin typeface="Tahoma"/>
                <a:ea typeface="Tahoma"/>
                <a:cs typeface="Tahoma"/>
              </a:rPr>
              <a:t>veel</a:t>
            </a:r>
            <a:r>
              <a:rPr lang="en-US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err="1">
                <a:solidFill>
                  <a:srgbClr val="53565A"/>
                </a:solidFill>
                <a:latin typeface="Tahoma"/>
                <a:ea typeface="Tahoma"/>
                <a:cs typeface="Tahoma"/>
              </a:rPr>
              <a:t>doden</a:t>
            </a:r>
            <a:r>
              <a:rPr lang="en-US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 en </a:t>
            </a:r>
            <a:r>
              <a:rPr lang="en-US" sz="2400" err="1">
                <a:solidFill>
                  <a:srgbClr val="53565A"/>
                </a:solidFill>
                <a:latin typeface="Tahoma"/>
                <a:ea typeface="Tahoma"/>
                <a:cs typeface="Tahoma"/>
              </a:rPr>
              <a:t>vernieling</a:t>
            </a:r>
            <a:endParaRPr lang="en-US" sz="2400">
              <a:solidFill>
                <a:srgbClr val="53565A"/>
              </a:solidFill>
              <a:latin typeface="Tahoma"/>
              <a:ea typeface="Tahoma"/>
              <a:cs typeface="Tahoma"/>
            </a:endParaRPr>
          </a:p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“Nooit </a:t>
            </a:r>
            <a:r>
              <a:rPr lang="en-US" sz="24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meer</a:t>
            </a:r>
            <a:r>
              <a:rPr lang="en-US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oorlog</a:t>
            </a:r>
            <a:r>
              <a:rPr lang="en-US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”</a:t>
            </a:r>
            <a:r>
              <a:rPr lang="en-US" sz="240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 </a:t>
            </a:r>
            <a:endParaRPr lang="fr-FR" sz="2400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82311" y="26375"/>
            <a:ext cx="19218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1940-1945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97922" y="340405"/>
            <a:ext cx="345638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Tweede Wereldoorlog</a:t>
            </a:r>
          </a:p>
        </p:txBody>
      </p:sp>
      <p:pic>
        <p:nvPicPr>
          <p:cNvPr id="16" name="Picture 2" descr="Afbeeldingsresultaat voor tanks wereldoorlog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2" y="3528868"/>
            <a:ext cx="3204506" cy="18061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484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40000">
            <a:off x="605427" y="2393395"/>
            <a:ext cx="2462463" cy="2482516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354159" y="2124945"/>
            <a:ext cx="23404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 dirty="0">
                <a:solidFill>
                  <a:srgbClr val="000099"/>
                </a:solidFill>
                <a:latin typeface="Tahoma"/>
                <a:ea typeface="Tahoma"/>
                <a:cs typeface="Tahoma"/>
              </a:rPr>
              <a:t>Europese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559418" y="5371691"/>
            <a:ext cx="24570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77308" y="3094533"/>
            <a:ext cx="15203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is de 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mening van de Europeanen?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is de mening van </a:t>
            </a:r>
            <a:r>
              <a:rPr lang="nl-BE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67400" y="5371383"/>
            <a:ext cx="23360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ctr"/>
            <a:r>
              <a:rPr lang="nl-BE" sz="18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79641" y="311524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7481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l"/>
            <a:r>
              <a:rPr lang="nl-BE" sz="18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 Top</a:t>
            </a:r>
            <a:endParaRPr lang="nl-NL">
              <a:solidFill>
                <a:srgbClr val="092677"/>
              </a:solidFill>
              <a:ea typeface="Verdana"/>
              <a:cs typeface="Verdana"/>
            </a:endParaRPr>
          </a:p>
        </p:txBody>
      </p:sp>
      <p:sp>
        <p:nvSpPr>
          <p:cNvPr id="54" name="Rechthoek 53"/>
          <p:cNvSpPr/>
          <p:nvPr/>
        </p:nvSpPr>
        <p:spPr>
          <a:xfrm>
            <a:off x="2964559" y="-15814"/>
            <a:ext cx="3620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b="1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</a:t>
            </a:r>
            <a:r>
              <a:rPr lang="fr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2800" b="1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werkt</a:t>
            </a:r>
            <a:r>
              <a:rPr lang="fr-BE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EU? </a:t>
            </a:r>
            <a:endParaRPr lang="nl-BE" sz="28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Oplossing</a:t>
            </a:r>
          </a:p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= 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i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wetsvoorstel</a:t>
            </a:r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1" y="6418694"/>
            <a:ext cx="17691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2000">
                <a:solidFill>
                  <a:srgbClr val="003399"/>
                </a:solidFill>
                <a:latin typeface="Tahoma"/>
                <a:ea typeface="Tahoma"/>
                <a:cs typeface="Tahoma"/>
              </a:rPr>
              <a:t>Europese wet</a:t>
            </a:r>
            <a:endParaRPr lang="nl-BE" sz="1400">
              <a:solidFill>
                <a:srgbClr val="003399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3360000">
            <a:off x="1195136" y="1976072"/>
            <a:ext cx="3565357" cy="2003489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  <p:pic>
        <p:nvPicPr>
          <p:cNvPr id="29" name="Picture 2" descr="Smiley is scared Whatsapp- U+1F6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" y="48376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and to chin smiley - U+1F9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65" y="88750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erd Smiley with glasses - U+1F9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29" y="6075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" y="2885376"/>
            <a:ext cx="920715" cy="9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8573" y="2947780"/>
            <a:ext cx="943206" cy="9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andshak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06" y="4096400"/>
            <a:ext cx="1061375" cy="10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76" y="2939527"/>
            <a:ext cx="973155" cy="9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" y="2868513"/>
            <a:ext cx="954439" cy="9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-Struc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66" y="5806764"/>
            <a:ext cx="977709" cy="9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33" y="4427831"/>
            <a:ext cx="959771" cy="9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757" y="4467450"/>
            <a:ext cx="1032137" cy="9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7611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" y="1109221"/>
            <a:ext cx="7564582" cy="5043055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437955" y="264153"/>
            <a:ext cx="1767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Voorbeeld</a:t>
            </a:r>
            <a:endParaRPr lang="nl-BE" sz="24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67017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485900" y="114682"/>
            <a:ext cx="651509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fr-BE" sz="2400" b="1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Wie</a:t>
            </a:r>
            <a:r>
              <a:rPr lang="fr-BE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</a:t>
            </a:r>
            <a:r>
              <a:rPr lang="fr-BE" sz="2400" b="1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is</a:t>
            </a:r>
            <a:r>
              <a:rPr lang="fr-BE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de </a:t>
            </a:r>
            <a:r>
              <a:rPr lang="fr-BE" sz="2400" b="1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</a:t>
            </a:r>
            <a:r>
              <a:rPr lang="fr-BE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r>
              <a:rPr lang="fr-BE" sz="2400" b="1" err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president</a:t>
            </a:r>
            <a:r>
              <a:rPr lang="fr-BE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? </a:t>
            </a:r>
            <a:endParaRPr lang="nl-BE" sz="24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2" name="Afbeelding 5">
            <a:extLst>
              <a:ext uri="{FF2B5EF4-FFF2-40B4-BE49-F238E27FC236}">
                <a16:creationId xmlns:a16="http://schemas.microsoft.com/office/drawing/2014/main" id="{1FED9F05-D9E5-4CE8-B521-C1009C92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2809" y="662539"/>
            <a:ext cx="8799094" cy="57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2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9054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10246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5-puntige ster 21"/>
          <p:cNvSpPr/>
          <p:nvPr/>
        </p:nvSpPr>
        <p:spPr>
          <a:xfrm>
            <a:off x="2563997" y="541907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911259" y="2101905"/>
            <a:ext cx="1550729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9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275414" y="4380189"/>
            <a:ext cx="157458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Hoe werkt de EU?</a:t>
            </a:r>
          </a:p>
        </p:txBody>
      </p:sp>
    </p:spTree>
    <p:extLst>
      <p:ext uri="{BB962C8B-B14F-4D97-AF65-F5344CB8AC3E}">
        <p14:creationId xmlns:p14="http://schemas.microsoft.com/office/powerpoint/2010/main" val="225422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48" y="1353706"/>
            <a:ext cx="4544891" cy="449488"/>
          </a:xfrm>
        </p:spPr>
        <p:txBody>
          <a:bodyPr/>
          <a:lstStyle/>
          <a:p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Europees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Parlement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4038102" y="2554009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5645945" y="4157168"/>
            <a:ext cx="223224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10</a:t>
            </a:r>
          </a:p>
        </p:txBody>
      </p:sp>
      <p:pic>
        <p:nvPicPr>
          <p:cNvPr id="11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774448" y="2104521"/>
            <a:ext cx="5291532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Jullie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zijn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parlementsleden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97345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2572693" y="87304"/>
            <a:ext cx="3935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Europees Parlement</a:t>
            </a:r>
            <a:endParaRPr lang="nl-BE" sz="24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11515" y="4442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1028" name="Picture 4" descr="https://upload.wikimedia.org/wikipedia/commons/thumb/2/2c/European_Parliament_Strasbourg_Hemicycle_-_Diliff.jpg/1024px-European_Parliament_Strasbourg_Hemicycle_-_Dili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308"/>
            <a:ext cx="9144000" cy="60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5811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991806" y="106487"/>
            <a:ext cx="5160387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Wie kent er een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politieke partij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?</a:t>
            </a:r>
            <a:endParaRPr lang="nl-BE" sz="24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050" name="Picture 2" descr="Afbeeldingsresultaat voor politieke partij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51" y="1201429"/>
            <a:ext cx="3306626" cy="26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puntige ster 9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7C6E60AB-47B1-4903-844C-5BC968BA1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69" y="40607"/>
            <a:ext cx="1018675" cy="570498"/>
          </a:xfrm>
          <a:prstGeom prst="rect">
            <a:avLst/>
          </a:prstGeom>
        </p:spPr>
      </p:pic>
      <p:pic>
        <p:nvPicPr>
          <p:cNvPr id="4" name="Afbeelding 4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0DACC17-D577-4472-B095-58EE971B4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70" t="14319" r="20871" b="14084"/>
          <a:stretch/>
        </p:blipFill>
        <p:spPr>
          <a:xfrm>
            <a:off x="4711959" y="1201899"/>
            <a:ext cx="3833041" cy="2617731"/>
          </a:xfrm>
          <a:prstGeom prst="rect">
            <a:avLst/>
          </a:prstGeom>
        </p:spPr>
      </p:pic>
      <p:pic>
        <p:nvPicPr>
          <p:cNvPr id="6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3945A9EC-3F8C-4585-B195-F946045DC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600" y="4210805"/>
            <a:ext cx="4324042" cy="271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2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9" y="3956671"/>
            <a:ext cx="2888985" cy="1952157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622529" y="87304"/>
            <a:ext cx="5575565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doet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het Europees Parlement?</a:t>
            </a:r>
            <a:endParaRPr lang="nl-BE" sz="24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29" y="3953054"/>
            <a:ext cx="2622641" cy="1852938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98" y="4875884"/>
            <a:ext cx="1045310" cy="1045310"/>
          </a:xfrm>
          <a:prstGeom prst="rect">
            <a:avLst/>
          </a:prstGeom>
        </p:spPr>
      </p:pic>
      <p:sp>
        <p:nvSpPr>
          <p:cNvPr id="11" name="5-puntige ster 10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2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C9112408-4FE0-44A3-8DDB-739BB8CAD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7" y="543875"/>
            <a:ext cx="4324042" cy="2711404"/>
          </a:xfrm>
          <a:prstGeom prst="rect">
            <a:avLst/>
          </a:prstGeom>
        </p:spPr>
      </p:pic>
      <p:pic>
        <p:nvPicPr>
          <p:cNvPr id="5" name="Afbeelding 5" descr="Afbeelding met penseel&#10;&#10;Beschrijving is gegenereerd met zeer hoge betrouwbaarheid">
            <a:extLst>
              <a:ext uri="{FF2B5EF4-FFF2-40B4-BE49-F238E27FC236}">
                <a16:creationId xmlns:a16="http://schemas.microsoft.com/office/drawing/2014/main" id="{CF587D2F-3D4C-4D9C-A2F9-BE8480E49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756" y="5251283"/>
            <a:ext cx="1428750" cy="1428750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46A4FE0C-A803-489E-B0B9-2053205FF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40000">
            <a:off x="4662009" y="1944831"/>
            <a:ext cx="3928187" cy="2223413"/>
          </a:xfrm>
          <a:prstGeom prst="rect">
            <a:avLst/>
          </a:prstGeom>
        </p:spPr>
      </p:pic>
      <p:pic>
        <p:nvPicPr>
          <p:cNvPr id="17" name="Afbeelding 5">
            <a:extLst>
              <a:ext uri="{FF2B5EF4-FFF2-40B4-BE49-F238E27FC236}">
                <a16:creationId xmlns:a16="http://schemas.microsoft.com/office/drawing/2014/main" id="{711A3ED9-8742-4262-947C-0272D1A71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60000" flipH="1">
            <a:off x="957755" y="1898178"/>
            <a:ext cx="3928187" cy="222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728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315616" y="128660"/>
            <a:ext cx="698862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De EU heeft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inkomsten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en doet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uitgaven</a:t>
            </a:r>
            <a:endParaRPr lang="nl-BE" sz="2400" b="1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6" y="1065356"/>
            <a:ext cx="6373877" cy="449150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5" y="4137608"/>
            <a:ext cx="1696915" cy="1696915"/>
          </a:xfrm>
          <a:prstGeom prst="rect">
            <a:avLst/>
          </a:prstGeom>
        </p:spPr>
      </p:pic>
      <p:sp>
        <p:nvSpPr>
          <p:cNvPr id="8" name="5-puntige ster 7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25103134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ct Quickly to Protect Kid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87" y="4677321"/>
            <a:ext cx="609786" cy="609786"/>
          </a:xfrm>
          <a:prstGeom prst="rect">
            <a:avLst/>
          </a:prstGeom>
        </p:spPr>
      </p:pic>
      <p:pic>
        <p:nvPicPr>
          <p:cNvPr id="3" name="Picture 12" descr="Image result for food icon">
            <a:extLst>
              <a:ext uri="{FF2B5EF4-FFF2-40B4-BE49-F238E27FC236}">
                <a16:creationId xmlns:a16="http://schemas.microsoft.com/office/drawing/2014/main" id="{1A6FEC11-04DD-4EEB-95F4-7DC14DC1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89" y="363891"/>
            <a:ext cx="696629" cy="6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Car on the road icon flat ~ Icons ~ Creative Market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20" y="1704593"/>
            <a:ext cx="386094" cy="386094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>
          <a:xfrm>
            <a:off x="3182315" y="2708920"/>
            <a:ext cx="59678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Health Icon Images - Reverse Search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362" y="5961126"/>
            <a:ext cx="267861" cy="269532"/>
          </a:xfrm>
          <a:prstGeom prst="rect">
            <a:avLst/>
          </a:prstGeom>
        </p:spPr>
      </p:pic>
      <p:pic>
        <p:nvPicPr>
          <p:cNvPr id="7" name="Afbeelding 6" descr="Solar-panel-isometric-vector by superawesomevectors on ...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22" y="3255156"/>
            <a:ext cx="1030543" cy="729109"/>
          </a:xfrm>
          <a:prstGeom prst="rect">
            <a:avLst/>
          </a:prstGeom>
        </p:spPr>
      </p:pic>
      <p:pic>
        <p:nvPicPr>
          <p:cNvPr id="8" name="Afbeelding 7" descr="Isometric Train Free Vector Art - (2778 Free Downloads)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94" y="1628800"/>
            <a:ext cx="1475518" cy="1032914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V="1">
            <a:off x="2689724" y="4149080"/>
            <a:ext cx="647114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1069">
            <a:extLst>
              <a:ext uri="{FF2B5EF4-FFF2-40B4-BE49-F238E27FC236}">
                <a16:creationId xmlns:a16="http://schemas.microsoft.com/office/drawing/2014/main" id="{8A580F65-FBA3-412E-8A79-0EA5E75F33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53" y="2889666"/>
            <a:ext cx="444314" cy="843056"/>
          </a:xfrm>
          <a:prstGeom prst="rect">
            <a:avLst/>
          </a:prstGeom>
        </p:spPr>
      </p:pic>
      <p:pic>
        <p:nvPicPr>
          <p:cNvPr id="11" name="Picture 1054">
            <a:extLst>
              <a:ext uri="{FF2B5EF4-FFF2-40B4-BE49-F238E27FC236}">
                <a16:creationId xmlns:a16="http://schemas.microsoft.com/office/drawing/2014/main" id="{C35A3AA8-68D0-469B-B790-FEFF7C6179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5"/>
          <a:stretch/>
        </p:blipFill>
        <p:spPr>
          <a:xfrm>
            <a:off x="6382244" y="4355916"/>
            <a:ext cx="957639" cy="920647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4C47A130-18CC-4819-A570-650AA9907C9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546" y="4088680"/>
            <a:ext cx="798104" cy="1277448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E25B99A0-AF6B-48C8-9DEB-AC0090040F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8546" y="1632767"/>
            <a:ext cx="812347" cy="115355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2B431D18-EC12-4E90-9335-A20F72A667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547" y="5175615"/>
            <a:ext cx="812345" cy="1681298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BBC2F1FA-29AB-45F9-B927-97F2A1F434F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4409" y="88111"/>
            <a:ext cx="812347" cy="1512876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D423381B-4CA5-433F-B4C0-16D03385E99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91" y="4319599"/>
            <a:ext cx="422931" cy="422931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599B39E4-4B59-4FD2-A0D4-E09C8DFFCE6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2" y="5510530"/>
            <a:ext cx="406920" cy="406920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AD84369B-BFFC-428B-AA89-B79B5F8C63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2" y="2136205"/>
            <a:ext cx="372906" cy="372906"/>
          </a:xfrm>
          <a:prstGeom prst="rect">
            <a:avLst/>
          </a:prstGeom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EC9DECE8-D092-4BA8-AAC8-BA2CF25C36A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71" y="909157"/>
            <a:ext cx="391723" cy="391723"/>
          </a:xfrm>
          <a:prstGeom prst="rect">
            <a:avLst/>
          </a:prstGeom>
        </p:spPr>
      </p:pic>
      <p:sp>
        <p:nvSpPr>
          <p:cNvPr id="20" name="Rectangle 51">
            <a:extLst>
              <a:ext uri="{FF2B5EF4-FFF2-40B4-BE49-F238E27FC236}">
                <a16:creationId xmlns:a16="http://schemas.microsoft.com/office/drawing/2014/main" id="{E6246C28-46BB-48A5-BA15-E4AE42F761BB}"/>
              </a:ext>
            </a:extLst>
          </p:cNvPr>
          <p:cNvSpPr/>
          <p:nvPr/>
        </p:nvSpPr>
        <p:spPr>
          <a:xfrm>
            <a:off x="3616476" y="377562"/>
            <a:ext cx="155555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Landbouw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54">
            <a:extLst>
              <a:ext uri="{FF2B5EF4-FFF2-40B4-BE49-F238E27FC236}">
                <a16:creationId xmlns:a16="http://schemas.microsoft.com/office/drawing/2014/main" id="{9FB68336-1353-4BC2-9B39-5A8D9B5EB98F}"/>
              </a:ext>
            </a:extLst>
          </p:cNvPr>
          <p:cNvSpPr/>
          <p:nvPr/>
        </p:nvSpPr>
        <p:spPr>
          <a:xfrm>
            <a:off x="3527360" y="4665653"/>
            <a:ext cx="138884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Jongeren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08BA74-EE38-4E20-8996-729112D5B013}"/>
              </a:ext>
            </a:extLst>
          </p:cNvPr>
          <p:cNvSpPr/>
          <p:nvPr/>
        </p:nvSpPr>
        <p:spPr>
          <a:xfrm>
            <a:off x="3550901" y="1824756"/>
            <a:ext cx="14433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Transport</a:t>
            </a:r>
          </a:p>
        </p:txBody>
      </p:sp>
      <p:sp>
        <p:nvSpPr>
          <p:cNvPr id="23" name="Rectangle 58">
            <a:extLst>
              <a:ext uri="{FF2B5EF4-FFF2-40B4-BE49-F238E27FC236}">
                <a16:creationId xmlns:a16="http://schemas.microsoft.com/office/drawing/2014/main" id="{C84A7E90-4798-49BA-B352-A1C5CF83AC5F}"/>
              </a:ext>
            </a:extLst>
          </p:cNvPr>
          <p:cNvSpPr/>
          <p:nvPr/>
        </p:nvSpPr>
        <p:spPr>
          <a:xfrm>
            <a:off x="3656316" y="6073204"/>
            <a:ext cx="200279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Vluchtelingen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Picture 53">
            <a:extLst>
              <a:ext uri="{FF2B5EF4-FFF2-40B4-BE49-F238E27FC236}">
                <a16:creationId xmlns:a16="http://schemas.microsoft.com/office/drawing/2014/main" id="{BE3AD3BD-647B-4335-9722-25CA85F23E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8873" y="4641878"/>
            <a:ext cx="619968" cy="495975"/>
          </a:xfrm>
          <a:prstGeom prst="rect">
            <a:avLst/>
          </a:prstGeom>
        </p:spPr>
      </p:pic>
      <p:pic>
        <p:nvPicPr>
          <p:cNvPr id="25" name="Picture 8" descr="Image result for tractor icon">
            <a:extLst>
              <a:ext uri="{FF2B5EF4-FFF2-40B4-BE49-F238E27FC236}">
                <a16:creationId xmlns:a16="http://schemas.microsoft.com/office/drawing/2014/main" id="{35E57C3C-5FE9-4F1C-81CB-9E81668D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54" y="365070"/>
            <a:ext cx="441626" cy="4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0">
            <a:extLst>
              <a:ext uri="{FF2B5EF4-FFF2-40B4-BE49-F238E27FC236}">
                <a16:creationId xmlns:a16="http://schemas.microsoft.com/office/drawing/2014/main" id="{F5B13BC2-B488-4435-889A-DAE235B8C94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05" y="1825463"/>
            <a:ext cx="459098" cy="459098"/>
          </a:xfrm>
          <a:prstGeom prst="rect">
            <a:avLst/>
          </a:prstGeom>
        </p:spPr>
      </p:pic>
      <p:pic>
        <p:nvPicPr>
          <p:cNvPr id="27" name="Graphic 1042" descr="Group">
            <a:extLst>
              <a:ext uri="{FF2B5EF4-FFF2-40B4-BE49-F238E27FC236}">
                <a16:creationId xmlns:a16="http://schemas.microsoft.com/office/drawing/2014/main" id="{D983653F-C124-4F77-83C5-FAF52E6018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7974" y="642408"/>
            <a:ext cx="2192464" cy="2004143"/>
          </a:xfrm>
          <a:prstGeom prst="rect">
            <a:avLst/>
          </a:prstGeom>
        </p:spPr>
      </p:pic>
      <p:pic>
        <p:nvPicPr>
          <p:cNvPr id="28" name="Picture 1044">
            <a:extLst>
              <a:ext uri="{FF2B5EF4-FFF2-40B4-BE49-F238E27FC236}">
                <a16:creationId xmlns:a16="http://schemas.microsoft.com/office/drawing/2014/main" id="{F9CC322C-E61B-4881-ACF3-EB3D9D3BEC1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767563" y="42305"/>
            <a:ext cx="908450" cy="830419"/>
          </a:xfrm>
          <a:prstGeom prst="rect">
            <a:avLst/>
          </a:prstGeom>
        </p:spPr>
      </p:pic>
      <p:pic>
        <p:nvPicPr>
          <p:cNvPr id="29" name="Picture 1047">
            <a:extLst>
              <a:ext uri="{FF2B5EF4-FFF2-40B4-BE49-F238E27FC236}">
                <a16:creationId xmlns:a16="http://schemas.microsoft.com/office/drawing/2014/main" id="{7F4E95AC-C407-4D6A-87D4-596170D008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tretch>
            <a:fillRect/>
          </a:stretch>
        </p:blipFill>
        <p:spPr>
          <a:xfrm>
            <a:off x="59132" y="196927"/>
            <a:ext cx="908450" cy="830419"/>
          </a:xfrm>
          <a:prstGeom prst="rect">
            <a:avLst/>
          </a:prstGeom>
        </p:spPr>
      </p:pic>
      <p:pic>
        <p:nvPicPr>
          <p:cNvPr id="30" name="Picture 10" descr="Image result for playground icon">
            <a:extLst>
              <a:ext uri="{FF2B5EF4-FFF2-40B4-BE49-F238E27FC236}">
                <a16:creationId xmlns:a16="http://schemas.microsoft.com/office/drawing/2014/main" id="{F76B142D-400A-4556-8F07-5F9064A6F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44" y="4487936"/>
            <a:ext cx="813272" cy="81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52">
            <a:extLst>
              <a:ext uri="{FF2B5EF4-FFF2-40B4-BE49-F238E27FC236}">
                <a16:creationId xmlns:a16="http://schemas.microsoft.com/office/drawing/2014/main" id="{839237FD-7AC6-4777-8C87-69455CF06CE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01" y="4393466"/>
            <a:ext cx="735173" cy="735173"/>
          </a:xfrm>
          <a:prstGeom prst="rect">
            <a:avLst/>
          </a:prstGeom>
        </p:spPr>
      </p:pic>
      <p:pic>
        <p:nvPicPr>
          <p:cNvPr id="32" name="Picture 12" descr="Image result for food icon">
            <a:extLst>
              <a:ext uri="{FF2B5EF4-FFF2-40B4-BE49-F238E27FC236}">
                <a16:creationId xmlns:a16="http://schemas.microsoft.com/office/drawing/2014/main" id="{1A6FEC11-04DD-4EEB-95F4-7DC14DC1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72" y="5865968"/>
            <a:ext cx="629492" cy="6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59">
            <a:extLst>
              <a:ext uri="{FF2B5EF4-FFF2-40B4-BE49-F238E27FC236}">
                <a16:creationId xmlns:a16="http://schemas.microsoft.com/office/drawing/2014/main" id="{14383176-4BED-479F-9FDE-E98A0FEBFC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8" y="5919856"/>
            <a:ext cx="1374854" cy="859284"/>
          </a:xfrm>
          <a:prstGeom prst="rect">
            <a:avLst/>
          </a:prstGeom>
        </p:spPr>
      </p:pic>
      <p:pic>
        <p:nvPicPr>
          <p:cNvPr id="34" name="Picture 1061">
            <a:extLst>
              <a:ext uri="{FF2B5EF4-FFF2-40B4-BE49-F238E27FC236}">
                <a16:creationId xmlns:a16="http://schemas.microsoft.com/office/drawing/2014/main" id="{A769E935-25B7-4302-B8E0-3DFC379F44F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40" y="5853442"/>
            <a:ext cx="384602" cy="384602"/>
          </a:xfrm>
          <a:prstGeom prst="rect">
            <a:avLst/>
          </a:prstGeom>
        </p:spPr>
      </p:pic>
      <p:pic>
        <p:nvPicPr>
          <p:cNvPr id="35" name="Picture 1063">
            <a:extLst>
              <a:ext uri="{FF2B5EF4-FFF2-40B4-BE49-F238E27FC236}">
                <a16:creationId xmlns:a16="http://schemas.microsoft.com/office/drawing/2014/main" id="{12B97945-F6DB-4D6E-A30B-DDEF9D44BA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18" y="2838950"/>
            <a:ext cx="747208" cy="747208"/>
          </a:xfrm>
          <a:prstGeom prst="rect">
            <a:avLst/>
          </a:prstGeom>
        </p:spPr>
      </p:pic>
      <p:pic>
        <p:nvPicPr>
          <p:cNvPr id="36" name="Picture 1065">
            <a:extLst>
              <a:ext uri="{FF2B5EF4-FFF2-40B4-BE49-F238E27FC236}">
                <a16:creationId xmlns:a16="http://schemas.microsoft.com/office/drawing/2014/main" id="{C2E0DFEA-DBDA-4241-AC69-7DADAA367C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91" y="3040800"/>
            <a:ext cx="1209026" cy="1209026"/>
          </a:xfrm>
          <a:prstGeom prst="rect">
            <a:avLst/>
          </a:prstGeom>
        </p:spPr>
      </p:pic>
      <p:pic>
        <p:nvPicPr>
          <p:cNvPr id="37" name="Picture 1071">
            <a:extLst>
              <a:ext uri="{FF2B5EF4-FFF2-40B4-BE49-F238E27FC236}">
                <a16:creationId xmlns:a16="http://schemas.microsoft.com/office/drawing/2014/main" id="{413ABA0E-565D-4819-8BA1-BF262011E08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4"/>
          <a:stretch/>
        </p:blipFill>
        <p:spPr>
          <a:xfrm>
            <a:off x="4918187" y="2077924"/>
            <a:ext cx="882728" cy="568627"/>
          </a:xfrm>
          <a:prstGeom prst="rect">
            <a:avLst/>
          </a:prstGeom>
        </p:spPr>
      </p:pic>
      <p:pic>
        <p:nvPicPr>
          <p:cNvPr id="38" name="Picture 16" descr="Image result for road icon">
            <a:extLst>
              <a:ext uri="{FF2B5EF4-FFF2-40B4-BE49-F238E27FC236}">
                <a16:creationId xmlns:a16="http://schemas.microsoft.com/office/drawing/2014/main" id="{C33B0CD6-B207-42EF-8ABF-0C763E44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31" y="1695235"/>
            <a:ext cx="680429" cy="68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Image result for grain icon">
            <a:extLst>
              <a:ext uri="{FF2B5EF4-FFF2-40B4-BE49-F238E27FC236}">
                <a16:creationId xmlns:a16="http://schemas.microsoft.com/office/drawing/2014/main" id="{C89990BE-895D-4C8E-B916-A5F1BBEE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24" y="222885"/>
            <a:ext cx="564488" cy="56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Image result for farm icon">
            <a:extLst>
              <a:ext uri="{FF2B5EF4-FFF2-40B4-BE49-F238E27FC236}">
                <a16:creationId xmlns:a16="http://schemas.microsoft.com/office/drawing/2014/main" id="{BDDAFCE9-A9F1-4FDF-AF5B-81D2D6E8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84" y="157507"/>
            <a:ext cx="734138" cy="7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85">
            <a:extLst>
              <a:ext uri="{FF2B5EF4-FFF2-40B4-BE49-F238E27FC236}">
                <a16:creationId xmlns:a16="http://schemas.microsoft.com/office/drawing/2014/main" id="{A6BDC225-93FD-44AD-A0E5-DF6A75C33610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81" y="360578"/>
            <a:ext cx="768976" cy="768976"/>
          </a:xfrm>
          <a:prstGeom prst="rect">
            <a:avLst/>
          </a:prstGeom>
        </p:spPr>
      </p:pic>
      <p:pic>
        <p:nvPicPr>
          <p:cNvPr id="42" name="Picture 6" descr="Image result for refugees icon">
            <a:extLst>
              <a:ext uri="{FF2B5EF4-FFF2-40B4-BE49-F238E27FC236}">
                <a16:creationId xmlns:a16="http://schemas.microsoft.com/office/drawing/2014/main" id="{19F898E4-BC2A-43F7-97B7-37BDDADC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2732" y="6012124"/>
            <a:ext cx="548558" cy="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0">
            <a:extLst>
              <a:ext uri="{FF2B5EF4-FFF2-40B4-BE49-F238E27FC236}">
                <a16:creationId xmlns:a16="http://schemas.microsoft.com/office/drawing/2014/main" id="{63FA7D33-0244-46D1-92DB-3B6ABDD59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8"/>
          <a:stretch/>
        </p:blipFill>
        <p:spPr>
          <a:xfrm flipH="1">
            <a:off x="3291967" y="3124078"/>
            <a:ext cx="812347" cy="409520"/>
          </a:xfrm>
          <a:prstGeom prst="rect">
            <a:avLst/>
          </a:prstGeom>
        </p:spPr>
      </p:pic>
      <p:pic>
        <p:nvPicPr>
          <p:cNvPr id="44" name="Picture 131">
            <a:extLst>
              <a:ext uri="{FF2B5EF4-FFF2-40B4-BE49-F238E27FC236}">
                <a16:creationId xmlns:a16="http://schemas.microsoft.com/office/drawing/2014/main" id="{1DBD4678-470F-40BD-A6A6-733589D7D8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79" y="3218969"/>
            <a:ext cx="348818" cy="348818"/>
          </a:xfrm>
          <a:prstGeom prst="rect">
            <a:avLst/>
          </a:prstGeom>
        </p:spPr>
      </p:pic>
      <p:pic>
        <p:nvPicPr>
          <p:cNvPr id="45" name="Picture 132">
            <a:extLst>
              <a:ext uri="{FF2B5EF4-FFF2-40B4-BE49-F238E27FC236}">
                <a16:creationId xmlns:a16="http://schemas.microsoft.com/office/drawing/2014/main" id="{3CC6B88C-3A68-4C8B-B4D8-638D036215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8"/>
          <a:stretch/>
        </p:blipFill>
        <p:spPr>
          <a:xfrm flipH="1">
            <a:off x="1092041" y="3072737"/>
            <a:ext cx="981516" cy="494801"/>
          </a:xfrm>
          <a:prstGeom prst="rect">
            <a:avLst/>
          </a:prstGeom>
        </p:spPr>
      </p:pic>
      <p:pic>
        <p:nvPicPr>
          <p:cNvPr id="46" name="Picture 133">
            <a:extLst>
              <a:ext uri="{FF2B5EF4-FFF2-40B4-BE49-F238E27FC236}">
                <a16:creationId xmlns:a16="http://schemas.microsoft.com/office/drawing/2014/main" id="{79F00A8C-DC78-4B4B-9DA2-5C7E8EB1402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30" y="3237831"/>
            <a:ext cx="348818" cy="348818"/>
          </a:xfrm>
          <a:prstGeom prst="rect">
            <a:avLst/>
          </a:prstGeom>
        </p:spPr>
      </p:pic>
      <p:pic>
        <p:nvPicPr>
          <p:cNvPr id="47" name="Picture 136">
            <a:extLst>
              <a:ext uri="{FF2B5EF4-FFF2-40B4-BE49-F238E27FC236}">
                <a16:creationId xmlns:a16="http://schemas.microsoft.com/office/drawing/2014/main" id="{E55475C4-05E9-47AA-B54A-8C2F98A8D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-2427" r="21904" b="47450"/>
          <a:stretch/>
        </p:blipFill>
        <p:spPr>
          <a:xfrm rot="5400000" flipH="1">
            <a:off x="275260" y="2446666"/>
            <a:ext cx="882275" cy="446603"/>
          </a:xfrm>
          <a:prstGeom prst="rect">
            <a:avLst/>
          </a:prstGeom>
        </p:spPr>
      </p:pic>
      <p:sp>
        <p:nvSpPr>
          <p:cNvPr id="49" name="Rectangle 1086">
            <a:extLst>
              <a:ext uri="{FF2B5EF4-FFF2-40B4-BE49-F238E27FC236}">
                <a16:creationId xmlns:a16="http://schemas.microsoft.com/office/drawing/2014/main" id="{6E7FE6CF-2966-4572-974D-DD717EC81172}"/>
              </a:ext>
            </a:extLst>
          </p:cNvPr>
          <p:cNvSpPr/>
          <p:nvPr/>
        </p:nvSpPr>
        <p:spPr>
          <a:xfrm>
            <a:off x="-2866705" y="-2502694"/>
            <a:ext cx="793001" cy="53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3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0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" y="5026928"/>
            <a:ext cx="1988514" cy="1401254"/>
          </a:xfrm>
          <a:prstGeom prst="rect">
            <a:avLst/>
          </a:prstGeom>
        </p:spPr>
      </p:pic>
      <p:pic>
        <p:nvPicPr>
          <p:cNvPr id="51" name="Picture 70">
            <a:extLst>
              <a:ext uri="{FF2B5EF4-FFF2-40B4-BE49-F238E27FC236}">
                <a16:creationId xmlns:a16="http://schemas.microsoft.com/office/drawing/2014/main" id="{660ED265-541C-49AD-80DB-913AF12F78A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4455" r="4171" b="4887"/>
          <a:stretch/>
        </p:blipFill>
        <p:spPr>
          <a:xfrm>
            <a:off x="1983675" y="2846525"/>
            <a:ext cx="1364189" cy="1242155"/>
          </a:xfrm>
          <a:prstGeom prst="rect">
            <a:avLst/>
          </a:prstGeom>
        </p:spPr>
      </p:pic>
      <p:pic>
        <p:nvPicPr>
          <p:cNvPr id="52" name="Picture 149">
            <a:extLst>
              <a:ext uri="{FF2B5EF4-FFF2-40B4-BE49-F238E27FC236}">
                <a16:creationId xmlns:a16="http://schemas.microsoft.com/office/drawing/2014/main" id="{D2927B6E-25C7-4335-B38A-D6F38CF238D1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4455" r="4171" b="4887"/>
          <a:stretch/>
        </p:blipFill>
        <p:spPr>
          <a:xfrm>
            <a:off x="65746" y="3030690"/>
            <a:ext cx="1121878" cy="1021519"/>
          </a:xfrm>
          <a:prstGeom prst="rect">
            <a:avLst/>
          </a:prstGeom>
        </p:spPr>
      </p:pic>
      <p:pic>
        <p:nvPicPr>
          <p:cNvPr id="53" name="Picture 74">
            <a:extLst>
              <a:ext uri="{FF2B5EF4-FFF2-40B4-BE49-F238E27FC236}">
                <a16:creationId xmlns:a16="http://schemas.microsoft.com/office/drawing/2014/main" id="{F6C1D2F1-6C95-48D2-B8DB-906D7DB0EBE7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t="19951" r="5329" b="20589"/>
          <a:stretch/>
        </p:blipFill>
        <p:spPr>
          <a:xfrm>
            <a:off x="86883" y="3185367"/>
            <a:ext cx="1084956" cy="747690"/>
          </a:xfrm>
          <a:prstGeom prst="rect">
            <a:avLst/>
          </a:prstGeom>
        </p:spPr>
      </p:pic>
      <p:pic>
        <p:nvPicPr>
          <p:cNvPr id="54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2" y="5446808"/>
            <a:ext cx="1215927" cy="1215927"/>
          </a:xfrm>
          <a:prstGeom prst="rect">
            <a:avLst/>
          </a:prstGeom>
        </p:spPr>
      </p:pic>
      <p:cxnSp>
        <p:nvCxnSpPr>
          <p:cNvPr id="55" name="Rechte verbindingslijn 54"/>
          <p:cNvCxnSpPr/>
          <p:nvPr/>
        </p:nvCxnSpPr>
        <p:spPr>
          <a:xfrm flipV="1">
            <a:off x="3177000" y="1450998"/>
            <a:ext cx="59737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3177000" y="5605528"/>
            <a:ext cx="5967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 descr="Cow - Free animals icons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49" y="232823"/>
            <a:ext cx="963929" cy="963929"/>
          </a:xfrm>
          <a:prstGeom prst="rect">
            <a:avLst/>
          </a:prstGeom>
        </p:spPr>
      </p:pic>
      <p:pic>
        <p:nvPicPr>
          <p:cNvPr id="58" name="Afbeelding 57" descr="Trash Icons Vector Art &amp; Graphics | freevector.com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51" y="2903843"/>
            <a:ext cx="1435448" cy="1072380"/>
          </a:xfrm>
          <a:prstGeom prst="rect">
            <a:avLst/>
          </a:prstGeom>
        </p:spPr>
      </p:pic>
      <p:pic>
        <p:nvPicPr>
          <p:cNvPr id="59" name="Afbeelding 58" descr="job, Airport, technician, profession, Professions And Jobs ...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73" y="4343689"/>
            <a:ext cx="699682" cy="699682"/>
          </a:xfrm>
          <a:prstGeom prst="rect">
            <a:avLst/>
          </a:prstGeom>
        </p:spPr>
      </p:pic>
      <p:pic>
        <p:nvPicPr>
          <p:cNvPr id="60" name="Afbeelding 59" descr="war Icon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69" y="5915123"/>
            <a:ext cx="898253" cy="898253"/>
          </a:xfrm>
          <a:prstGeom prst="rect">
            <a:avLst/>
          </a:prstGeom>
        </p:spPr>
      </p:pic>
      <p:pic>
        <p:nvPicPr>
          <p:cNvPr id="61" name="Afbeelding 60" descr="Machine gun - Free weapons icons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87" y="5844927"/>
            <a:ext cx="583255" cy="583255"/>
          </a:xfrm>
          <a:prstGeom prst="rect">
            <a:avLst/>
          </a:prstGeom>
        </p:spPr>
      </p:pic>
      <p:pic>
        <p:nvPicPr>
          <p:cNvPr id="62" name="Afbeelding 61" descr="Doctor - Free user icons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30042" y="6126177"/>
            <a:ext cx="622678" cy="622678"/>
          </a:xfrm>
          <a:prstGeom prst="rect">
            <a:avLst/>
          </a:prstGeom>
        </p:spPr>
      </p:pic>
      <p:sp>
        <p:nvSpPr>
          <p:cNvPr id="63" name="Rectangle 57">
            <a:extLst>
              <a:ext uri="{FF2B5EF4-FFF2-40B4-BE49-F238E27FC236}">
                <a16:creationId xmlns:a16="http://schemas.microsoft.com/office/drawing/2014/main" id="{3CBFF74C-6FA7-4460-BE12-E33C66A4C2A4}"/>
              </a:ext>
            </a:extLst>
          </p:cNvPr>
          <p:cNvSpPr/>
          <p:nvPr/>
        </p:nvSpPr>
        <p:spPr>
          <a:xfrm>
            <a:off x="4581552" y="3179426"/>
            <a:ext cx="975267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Milieu</a:t>
            </a:r>
          </a:p>
        </p:txBody>
      </p:sp>
      <p:pic>
        <p:nvPicPr>
          <p:cNvPr id="64" name="Afbeelding 63" descr="Container Ship Clip Art, Vector Images &amp; Illustrations ...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32" y="1587230"/>
            <a:ext cx="1007723" cy="1007723"/>
          </a:xfrm>
          <a:prstGeom prst="rect">
            <a:avLst/>
          </a:prstGeom>
        </p:spPr>
      </p:pic>
      <p:pic>
        <p:nvPicPr>
          <p:cNvPr id="65" name="Afbeelding 64" descr="cars Icon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41" y="1892649"/>
            <a:ext cx="1067603" cy="1067603"/>
          </a:xfrm>
          <a:prstGeom prst="rect">
            <a:avLst/>
          </a:prstGeom>
        </p:spPr>
      </p:pic>
      <p:pic>
        <p:nvPicPr>
          <p:cNvPr id="66" name="Afbeelding 65" descr="Tractor - Free transport icons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5" y="202016"/>
            <a:ext cx="526029" cy="526029"/>
          </a:xfrm>
          <a:prstGeom prst="rect">
            <a:avLst/>
          </a:prstGeom>
        </p:spPr>
      </p:pic>
      <p:pic>
        <p:nvPicPr>
          <p:cNvPr id="67" name="Afbeelding 66" descr="All In for Youth - United Way of Calgary and Area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58" y="4288487"/>
            <a:ext cx="1033652" cy="872144"/>
          </a:xfrm>
          <a:prstGeom prst="rect">
            <a:avLst/>
          </a:prstGeom>
        </p:spPr>
      </p:pic>
      <p:sp>
        <p:nvSpPr>
          <p:cNvPr id="68" name="Rechthoek 67"/>
          <p:cNvSpPr/>
          <p:nvPr/>
        </p:nvSpPr>
        <p:spPr>
          <a:xfrm>
            <a:off x="3944969" y="3071083"/>
            <a:ext cx="648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🌍</a:t>
            </a:r>
            <a:endParaRPr lang="nl-BE" sz="3600"/>
          </a:p>
        </p:txBody>
      </p:sp>
      <p:pic>
        <p:nvPicPr>
          <p:cNvPr id="69" name="Picture 137">
            <a:extLst>
              <a:ext uri="{FF2B5EF4-FFF2-40B4-BE49-F238E27FC236}">
                <a16:creationId xmlns:a16="http://schemas.microsoft.com/office/drawing/2014/main" id="{A1376984-6445-4701-BCC0-131B70403BB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2" y="2086325"/>
            <a:ext cx="480026" cy="4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4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63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142965" y="126688"/>
            <a:ext cx="7133804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Franse Minister</a:t>
            </a:r>
            <a:r>
              <a:rPr lang="nl-NL" sz="2400">
                <a:solidFill>
                  <a:srgbClr val="003399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Robert </a:t>
            </a:r>
            <a:r>
              <a:rPr lang="nl-NL" sz="2400" b="1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Schuman</a:t>
            </a:r>
            <a:r>
              <a:rPr lang="nl-NL" sz="24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had een</a:t>
            </a:r>
            <a:r>
              <a:rPr lang="nl-NL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plan</a:t>
            </a:r>
            <a:r>
              <a:rPr lang="nl-NL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…</a:t>
            </a:r>
            <a:r>
              <a:rPr lang="nl-N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059841" y="582484"/>
            <a:ext cx="555183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>
                <a:solidFill>
                  <a:schemeClr val="tx2"/>
                </a:solidFill>
                <a:latin typeface="Verdana"/>
                <a:ea typeface="ＭＳ Ｐゴシック"/>
                <a:cs typeface="Verdana"/>
              </a:rPr>
              <a:t>	</a:t>
            </a:r>
            <a:r>
              <a:rPr lang="nl-NL" sz="2400">
                <a:solidFill>
                  <a:srgbClr val="003399"/>
                </a:solidFill>
                <a:latin typeface="Verdana"/>
                <a:ea typeface="ＭＳ Ｐゴシック"/>
                <a:cs typeface="Verdana"/>
              </a:rPr>
              <a:t>	</a:t>
            </a:r>
            <a:r>
              <a:rPr lang="nl-NL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Verklaring op</a:t>
            </a:r>
            <a:r>
              <a:rPr lang="nl-NL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9 mei</a:t>
            </a:r>
            <a:r>
              <a:rPr lang="nl-NL" sz="24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1950</a:t>
            </a:r>
            <a:endParaRPr lang="nl-BE" sz="2400">
              <a:solidFill>
                <a:srgbClr val="53565A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8705415" y="83075"/>
            <a:ext cx="3600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</a:t>
            </a:r>
          </a:p>
        </p:txBody>
      </p:sp>
      <p:pic>
        <p:nvPicPr>
          <p:cNvPr id="6" name="Afbeelding 8">
            <a:extLst>
              <a:ext uri="{FF2B5EF4-FFF2-40B4-BE49-F238E27FC236}">
                <a16:creationId xmlns:a16="http://schemas.microsoft.com/office/drawing/2014/main" id="{932A2EF3-CDA3-4B8F-8052-1A1C16FFA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" r="4771" b="-185"/>
          <a:stretch/>
        </p:blipFill>
        <p:spPr>
          <a:xfrm>
            <a:off x="252663" y="1374107"/>
            <a:ext cx="8627493" cy="54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7751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223948" y="102641"/>
            <a:ext cx="708559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Hoe gaan </a:t>
            </a:r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jullie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het geld van de EU verdelen?</a:t>
            </a:r>
            <a:endParaRPr lang="nl-BE" sz="24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6" y="1065356"/>
            <a:ext cx="6373877" cy="449150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5" y="4137608"/>
            <a:ext cx="1696915" cy="1696915"/>
          </a:xfrm>
          <a:prstGeom prst="rect">
            <a:avLst/>
          </a:prstGeom>
        </p:spPr>
      </p:pic>
      <p:sp>
        <p:nvSpPr>
          <p:cNvPr id="8" name="5-puntige ster 7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11314094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567907" y="66156"/>
            <a:ext cx="7907934" cy="83099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Hoe verdelen jullie als Europese parlementsleden </a:t>
            </a:r>
            <a:endParaRPr lang="nl-NL" sz="2400" b="1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NL" sz="24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het geld en </a:t>
            </a:r>
            <a:r>
              <a:rPr lang="nl-NL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waarom</a:t>
            </a:r>
            <a:r>
              <a:rPr lang="nl-NL" sz="24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?</a:t>
            </a:r>
            <a:endParaRPr lang="nl-BE" sz="2400" b="1" dirty="0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1" name="Rechthoek 30"/>
          <p:cNvSpPr/>
          <p:nvPr/>
        </p:nvSpPr>
        <p:spPr>
          <a:xfrm>
            <a:off x="6543245" y="1141865"/>
            <a:ext cx="1845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Maak je eigen verdeling</a:t>
            </a:r>
            <a:endParaRPr lang="nl-BE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hthoek 31"/>
          <p:cNvSpPr/>
          <p:nvPr/>
        </p:nvSpPr>
        <p:spPr>
          <a:xfrm>
            <a:off x="6463413" y="2032908"/>
            <a:ext cx="1999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Kies je woordvoerder(s)=&gt; </a:t>
            </a:r>
            <a:r>
              <a:rPr lang="nl-NL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 2</a:t>
            </a:r>
            <a:endParaRPr lang="nl-BE" b="1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hthoek 32"/>
          <p:cNvSpPr/>
          <p:nvPr/>
        </p:nvSpPr>
        <p:spPr>
          <a:xfrm>
            <a:off x="6412081" y="3282457"/>
            <a:ext cx="24365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Hoeveel? Waarom?</a:t>
            </a:r>
          </a:p>
          <a:p>
            <a:pPr algn="ctr"/>
            <a:r>
              <a:rPr lang="nl-NL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Wat</a:t>
            </a:r>
            <a:r>
              <a:rPr lang="nl-NL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men met dat geld </a:t>
            </a:r>
            <a:r>
              <a:rPr lang="nl-NL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doén</a:t>
            </a:r>
            <a:r>
              <a:rPr lang="nl-NL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nl-B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6521273" y="4634766"/>
            <a:ext cx="221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Uitleg woordvoerder(s)</a:t>
            </a:r>
          </a:p>
        </p:txBody>
      </p:sp>
      <p:sp>
        <p:nvSpPr>
          <p:cNvPr id="35" name="Rechthoek 34"/>
          <p:cNvSpPr/>
          <p:nvPr/>
        </p:nvSpPr>
        <p:spPr>
          <a:xfrm>
            <a:off x="6512352" y="5672509"/>
            <a:ext cx="221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Kort debat:</a:t>
            </a:r>
            <a:br>
              <a:rPr lang="nl-NL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&amp; reactie</a:t>
            </a:r>
            <a:endParaRPr lang="nl-BE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8511515" y="25760"/>
            <a:ext cx="534543" cy="48583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3" name="Afbeelding 3" descr="Afbeelding met gebouw&#10;&#10;Beschrijving is gegenereerd met zeer hoge betrouwbaarheid">
            <a:extLst>
              <a:ext uri="{FF2B5EF4-FFF2-40B4-BE49-F238E27FC236}">
                <a16:creationId xmlns:a16="http://schemas.microsoft.com/office/drawing/2014/main" id="{BEE4C175-6D9E-4E3B-9FAA-E23F1E85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92" y="4336382"/>
            <a:ext cx="952500" cy="952500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885444DA-7356-43CB-848F-7A874FA5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03" t="21209" r="30037" b="16775"/>
          <a:stretch/>
        </p:blipFill>
        <p:spPr>
          <a:xfrm>
            <a:off x="5476374" y="1047750"/>
            <a:ext cx="954882" cy="826596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E13763B4-C32C-4546-838A-155A4B19D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4" t="20956" r="39116" b="29830"/>
          <a:stretch/>
        </p:blipFill>
        <p:spPr>
          <a:xfrm>
            <a:off x="5477071" y="3140671"/>
            <a:ext cx="951725" cy="1011330"/>
          </a:xfrm>
          <a:prstGeom prst="rect">
            <a:avLst/>
          </a:prstGeom>
        </p:spPr>
      </p:pic>
      <p:pic>
        <p:nvPicPr>
          <p:cNvPr id="8" name="Afbeelding 8" descr="Afbeelding met spiegel&#10;&#10;Beschrijving is gegenereerd met zeer hoge betrouwbaarheid">
            <a:extLst>
              <a:ext uri="{FF2B5EF4-FFF2-40B4-BE49-F238E27FC236}">
                <a16:creationId xmlns:a16="http://schemas.microsoft.com/office/drawing/2014/main" id="{4AAB3E70-F549-499B-9154-C444583B0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71" t="19277" r="28669" b="29868"/>
          <a:stretch/>
        </p:blipFill>
        <p:spPr>
          <a:xfrm>
            <a:off x="5421086" y="5503896"/>
            <a:ext cx="1356377" cy="1055308"/>
          </a:xfrm>
          <a:prstGeom prst="rect">
            <a:avLst/>
          </a:prstGeom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2DEA93FB-471B-4C7D-8F35-6B0139807E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11" t="19277" r="28911" b="21084"/>
          <a:stretch/>
        </p:blipFill>
        <p:spPr>
          <a:xfrm flipH="1">
            <a:off x="5262465" y="2041655"/>
            <a:ext cx="1203654" cy="920254"/>
          </a:xfrm>
          <a:prstGeom prst="rect">
            <a:avLst/>
          </a:prstGeom>
        </p:spPr>
      </p:pic>
      <p:pic>
        <p:nvPicPr>
          <p:cNvPr id="2" name="Afbeelding 6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78A34E3A-1809-4189-9BEF-F4E65AB0A4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18" r="1320" b="11053"/>
          <a:stretch/>
        </p:blipFill>
        <p:spPr>
          <a:xfrm>
            <a:off x="569344" y="971771"/>
            <a:ext cx="4696088" cy="55910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617830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2230" y="5851917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20610" y="311372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6507995" y="442140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5-puntige ster 21"/>
          <p:cNvSpPr/>
          <p:nvPr/>
        </p:nvSpPr>
        <p:spPr>
          <a:xfrm>
            <a:off x="2584874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5-puntige ster 22"/>
          <p:cNvSpPr/>
          <p:nvPr/>
        </p:nvSpPr>
        <p:spPr>
          <a:xfrm>
            <a:off x="1033560" y="287157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3165986" y="2265784"/>
            <a:ext cx="3039643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10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0" y="2504646"/>
            <a:ext cx="18533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0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Europees Parlement</a:t>
            </a:r>
          </a:p>
        </p:txBody>
      </p:sp>
      <p:sp>
        <p:nvSpPr>
          <p:cNvPr id="26" name="5-puntige ster 25"/>
          <p:cNvSpPr/>
          <p:nvPr/>
        </p:nvSpPr>
        <p:spPr>
          <a:xfrm>
            <a:off x="1427542" y="442059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861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2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80882" y="312923"/>
            <a:ext cx="4518283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32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Heb je nog een vraag over Europa?</a:t>
            </a: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711AD4DD-650F-4037-AEB3-0D285228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13" y="2246929"/>
            <a:ext cx="6372808" cy="3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0012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9749" y="1627203"/>
            <a:ext cx="5832648" cy="449488"/>
          </a:xfrm>
        </p:spPr>
        <p:txBody>
          <a:bodyPr/>
          <a:lstStyle/>
          <a:p>
            <a:r>
              <a:rPr lang="en-US" sz="320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</a:t>
            </a:r>
            <a:r>
              <a:rPr lang="en-US" sz="320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quiz!</a:t>
            </a:r>
            <a:endParaRPr lang="en-US" sz="18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hthoekige driehoek 6"/>
          <p:cNvSpPr/>
          <p:nvPr/>
        </p:nvSpPr>
        <p:spPr>
          <a:xfrm rot="10800000" flipH="1">
            <a:off x="-1016" y="-315416"/>
            <a:ext cx="2628800" cy="4176464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ige driehoek 7"/>
          <p:cNvSpPr/>
          <p:nvPr/>
        </p:nvSpPr>
        <p:spPr>
          <a:xfrm rot="2205278">
            <a:off x="8020793" y="-262903"/>
            <a:ext cx="2246414" cy="2967239"/>
          </a:xfrm>
          <a:prstGeom prst="rtTriangle">
            <a:avLst/>
          </a:prstGeom>
          <a:solidFill>
            <a:srgbClr val="092677"/>
          </a:solidFill>
          <a:ln>
            <a:solidFill>
              <a:srgbClr val="0926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Picture 5" descr="logo Europa Direct Provincie Antwer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1698049" y="2129615"/>
            <a:ext cx="5195120" cy="4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Zijn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jullie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ropa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Xperts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kern="0" err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geworden</a:t>
            </a:r>
            <a:r>
              <a:rPr lang="en-US" sz="2400" b="0" kern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9" name="5-puntige ster 18"/>
          <p:cNvSpPr/>
          <p:nvPr/>
        </p:nvSpPr>
        <p:spPr>
          <a:xfrm>
            <a:off x="4038102" y="2554009"/>
            <a:ext cx="5112568" cy="424847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highlight>
                <a:srgbClr val="FFFF00"/>
              </a:highlight>
              <a:ea typeface="Verdana"/>
              <a:cs typeface="Verdana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5645945" y="4157168"/>
            <a:ext cx="223224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9600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730687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49469" y="1241050"/>
            <a:ext cx="6295293" cy="5709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€ 5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: Waarvoor staat de afkorting </a:t>
            </a:r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EGKS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? 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5-puntige ster 4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4963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1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22790" y="2455578"/>
            <a:ext cx="8466993" cy="11255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Tip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: </a:t>
            </a:r>
            <a:r>
              <a:rPr lang="nl-BE" sz="2400" i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denk aan de grondstoffen waarmee wapens </a:t>
            </a:r>
            <a:endParaRPr lang="nl-BE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nl-BE" sz="2400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gemaakt werden in de 2de Wereldoorlog</a:t>
            </a:r>
            <a:endParaRPr lang="nl-BE" i="1">
              <a:solidFill>
                <a:schemeClr val="tx2"/>
              </a:solidFill>
              <a:latin typeface="Verdana"/>
              <a:ea typeface="ＭＳ Ｐゴシック" charset="-128"/>
              <a:cs typeface="Verdana"/>
            </a:endParaRPr>
          </a:p>
        </p:txBody>
      </p:sp>
      <p:pic>
        <p:nvPicPr>
          <p:cNvPr id="2" name="Afbeelding 3">
            <a:extLst>
              <a:ext uri="{FF2B5EF4-FFF2-40B4-BE49-F238E27FC236}">
                <a16:creationId xmlns:a16="http://schemas.microsoft.com/office/drawing/2014/main" id="{B093B0F5-C79A-47F4-B103-F5008F2D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26" y="4632659"/>
            <a:ext cx="342498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49468" y="1241050"/>
            <a:ext cx="8901417" cy="5709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€ 10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: Hoe noemt men de </a:t>
            </a:r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handleiding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met de spelregels? 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4963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2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68106" y="2289522"/>
            <a:ext cx="8466993" cy="571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nl-BE" sz="2400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V……</a:t>
            </a:r>
            <a:endParaRPr lang="nl-BE" i="1">
              <a:solidFill>
                <a:schemeClr val="tx2"/>
              </a:solidFill>
              <a:latin typeface="Verdana"/>
              <a:ea typeface="ＭＳ Ｐゴシック" charset="-128"/>
              <a:cs typeface="Verdan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2" name="Afbeelding 3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6EE41980-A442-4723-86EF-6FED150B6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26" y="4632659"/>
            <a:ext cx="342498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7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49468" y="1241050"/>
            <a:ext cx="8581293" cy="1124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€ 20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: Welk land zit </a:t>
            </a:r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niét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bij de Europese Unie?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B, C of D?  </a:t>
            </a: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4963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3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68106" y="2526914"/>
            <a:ext cx="84669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 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Griekenland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 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Noorwegen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Kroatië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Bulgarije</a:t>
            </a:r>
          </a:p>
        </p:txBody>
      </p:sp>
      <p:sp>
        <p:nvSpPr>
          <p:cNvPr id="12" name="5-puntige ster 11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2" name="Afbeelding 3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757B63E3-D7B0-481D-84B9-E298CCE2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26" y="4632659"/>
            <a:ext cx="342498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49468" y="1241050"/>
            <a:ext cx="8581293" cy="1124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€ 50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: Turkije wil bij de EU komen. Dat is een kandidaat.</a:t>
            </a:r>
            <a:r>
              <a:rPr lang="nl-BE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Ken je zo nog </a:t>
            </a:r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één kandidaat</a:t>
            </a: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-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lidstaat?</a:t>
            </a: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4963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4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68106" y="2403818"/>
            <a:ext cx="8466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	</a:t>
            </a: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S…..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N….-M……..</a:t>
            </a:r>
          </a:p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M………</a:t>
            </a:r>
          </a:p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A……</a:t>
            </a:r>
          </a:p>
        </p:txBody>
      </p:sp>
      <p:sp>
        <p:nvSpPr>
          <p:cNvPr id="23" name="5-puntige ster 22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kstvak 23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2" name="Afbeelding 3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27A217C1-CBFE-430C-90F6-076B72D9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26" y="4632659"/>
            <a:ext cx="342498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237900" y="1455838"/>
            <a:ext cx="86692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€ 100</a:t>
            </a:r>
            <a:r>
              <a:rPr lang="nl-BE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De werking van de EU</a:t>
            </a:r>
            <a:br>
              <a:rPr lang="nl-BE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BE" sz="2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nl-BE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heeft welke taak? </a:t>
            </a:r>
          </a:p>
          <a:p>
            <a:pPr lvl="1">
              <a:lnSpc>
                <a:spcPct val="150000"/>
              </a:lnSpc>
            </a:pPr>
            <a:r>
              <a:rPr lang="nl-BE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de volgende afbeelding goed. </a:t>
            </a:r>
          </a:p>
          <a:p>
            <a:pPr lvl="1">
              <a:lnSpc>
                <a:spcPct val="150000"/>
              </a:lnSpc>
            </a:pPr>
            <a:r>
              <a:rPr lang="nl-BE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Daarna volgt de vraag…</a:t>
            </a: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4963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5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2" name="Afbeelding 3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3687824C-2EEC-447F-813D-85AFEDC2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26" y="4632659"/>
            <a:ext cx="342498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6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354A5860-D454-4FD4-B664-D173F1EF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1" r="3401" b="-173"/>
          <a:stretch/>
        </p:blipFill>
        <p:spPr>
          <a:xfrm>
            <a:off x="0" y="925952"/>
            <a:ext cx="9094471" cy="5657866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989118" y="66614"/>
            <a:ext cx="688201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Stap 1: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 de “motor” van de oorlog stilleggen</a:t>
            </a:r>
          </a:p>
        </p:txBody>
      </p:sp>
      <p:sp>
        <p:nvSpPr>
          <p:cNvPr id="16" name="5-puntige ster 15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Rechthoek 8"/>
          <p:cNvSpPr/>
          <p:nvPr/>
        </p:nvSpPr>
        <p:spPr>
          <a:xfrm>
            <a:off x="7349434" y="695240"/>
            <a:ext cx="1207382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Kolen</a:t>
            </a:r>
            <a:endParaRPr lang="nl-BE" sz="2800" b="1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7314093" y="2298212"/>
            <a:ext cx="1099980" cy="95410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+</a:t>
            </a:r>
          </a:p>
          <a:p>
            <a:pPr algn="ctr"/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Staal</a:t>
            </a:r>
            <a:endParaRPr lang="nl-BE" sz="2800" b="1">
              <a:solidFill>
                <a:srgbClr val="092677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4F0A42CB-FFC9-479A-9B9B-824C5C47A57F}"/>
              </a:ext>
            </a:extLst>
          </p:cNvPr>
          <p:cNvSpPr/>
          <p:nvPr/>
        </p:nvSpPr>
        <p:spPr>
          <a:xfrm>
            <a:off x="7635101" y="4473922"/>
            <a:ext cx="47801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80607640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40000">
            <a:off x="605427" y="2393395"/>
            <a:ext cx="2462463" cy="2482516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354159" y="2124945"/>
            <a:ext cx="23404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 dirty="0">
                <a:solidFill>
                  <a:srgbClr val="000099"/>
                </a:solidFill>
                <a:latin typeface="Tahoma"/>
                <a:ea typeface="Tahoma"/>
                <a:cs typeface="Tahoma"/>
              </a:rPr>
              <a:t>Europese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559418" y="5371691"/>
            <a:ext cx="24570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77308" y="3094533"/>
            <a:ext cx="15203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is de 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mening van de Europeanen?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Wat is de mening van </a:t>
            </a:r>
            <a:r>
              <a:rPr lang="nl-BE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67400" y="5371383"/>
            <a:ext cx="23360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ctr"/>
            <a:r>
              <a:rPr lang="nl-BE" sz="18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79641" y="311524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7481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l"/>
            <a:r>
              <a:rPr lang="nl-BE" sz="18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 Top</a:t>
            </a:r>
            <a:endParaRPr lang="nl-NL">
              <a:solidFill>
                <a:srgbClr val="092677"/>
              </a:solidFill>
              <a:ea typeface="Verdana"/>
              <a:cs typeface="Verdana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Oplossing</a:t>
            </a:r>
          </a:p>
          <a:p>
            <a:pPr algn="ctr"/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= 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i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wetsvoorstel</a:t>
            </a:r>
            <a:r>
              <a:rPr lang="nl-BE" sz="160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 </a:t>
            </a:r>
            <a:endParaRPr lang="nl-BE" sz="160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1" y="6418694"/>
            <a:ext cx="17691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2000">
                <a:solidFill>
                  <a:srgbClr val="003399"/>
                </a:solidFill>
                <a:latin typeface="Tahoma"/>
                <a:ea typeface="Tahoma"/>
                <a:cs typeface="Tahoma"/>
              </a:rPr>
              <a:t>Europese wet</a:t>
            </a:r>
            <a:endParaRPr lang="nl-BE" sz="1400">
              <a:solidFill>
                <a:srgbClr val="003399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3360000">
            <a:off x="1195136" y="1976072"/>
            <a:ext cx="3565357" cy="2003489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  <p:pic>
        <p:nvPicPr>
          <p:cNvPr id="29" name="Picture 2" descr="Smiley is scared Whatsapp- U+1F6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" y="48376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and to chin smiley - U+1F9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65" y="88750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erd Smiley with glasses - U+1F9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29" y="6075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" y="2885376"/>
            <a:ext cx="920715" cy="9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8573" y="2947780"/>
            <a:ext cx="943206" cy="9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andshak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06" y="4096400"/>
            <a:ext cx="1061375" cy="10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76" y="2939527"/>
            <a:ext cx="973155" cy="9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" y="2868513"/>
            <a:ext cx="954439" cy="9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-Struc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66" y="5806764"/>
            <a:ext cx="977709" cy="9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33" y="4427831"/>
            <a:ext cx="959771" cy="9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757" y="4467450"/>
            <a:ext cx="1032137" cy="9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87466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1" y="1248261"/>
            <a:ext cx="9269433" cy="1124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€ 100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: Welke organisatie bedenkt de </a:t>
            </a:r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oplossing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? </a:t>
            </a:r>
            <a:r>
              <a:rPr lang="nl-BE" sz="2000" i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(wetsvoorstel) </a:t>
            </a:r>
            <a:endParaRPr lang="nl-BE" sz="36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B, C of D? </a:t>
            </a: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4963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5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68106" y="2859421"/>
            <a:ext cx="84669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 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Europese Top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 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Raad van Ministers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Europese Commissie</a:t>
            </a:r>
          </a:p>
          <a:p>
            <a:pPr lvl="1">
              <a:lnSpc>
                <a:spcPct val="150000"/>
              </a:lnSpc>
            </a:pP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nl-BE" sz="2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 </a:t>
            </a:r>
            <a:r>
              <a:rPr lang="nl-BE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Europees Parlement</a:t>
            </a:r>
          </a:p>
        </p:txBody>
      </p:sp>
      <p:pic>
        <p:nvPicPr>
          <p:cNvPr id="9" name="Picture 4" descr="Hand to chin smiley - U+1F9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92" y="321442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erd Smiley with glasses - U+1F9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92" y="278833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-puntige ster 13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2" name="Afbeelding 3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78F5ACB7-B1CD-4507-B678-0DC6255DA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426" y="4632659"/>
            <a:ext cx="342498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18745"/>
            <a:ext cx="9050885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€ 200</a:t>
            </a:r>
            <a:r>
              <a:rPr lang="nl-BE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Wat doet de Europese Unie? Geef 2 voorbeelden. </a:t>
            </a: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775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6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9" name="Picture 2" descr="https://www.europahuis.be/media/afbeelding_zondereu_n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9735"/>
            <a:ext cx="9144000" cy="595139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6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49468" y="1241050"/>
            <a:ext cx="8581293" cy="5709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sz="2400" b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€ 500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: Wanneer vieren we de </a:t>
            </a:r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Dag van Europa</a:t>
            </a:r>
            <a:r>
              <a:rPr lang="nl-BE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?</a:t>
            </a:r>
          </a:p>
        </p:txBody>
      </p:sp>
      <p:pic>
        <p:nvPicPr>
          <p:cNvPr id="10" name="Picture 5" descr="logo Europa Direct Provincie Antwer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877272"/>
            <a:ext cx="936130" cy="7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283110" y="149633"/>
            <a:ext cx="457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7</a:t>
            </a:r>
            <a:endParaRPr lang="nl-NL" sz="2400" i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2" name="Afbeelding 3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8D6ACD29-B09C-4B09-B925-1A6E4823E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26" y="4632659"/>
            <a:ext cx="3424989" cy="1924050"/>
          </a:xfrm>
          <a:prstGeom prst="rect">
            <a:avLst/>
          </a:prstGeom>
        </p:spPr>
      </p:pic>
      <p:pic>
        <p:nvPicPr>
          <p:cNvPr id="3" name="Afbeelding 3" descr="Afbeelding met man, foto, persoon, poseren&#10;&#10;Beschrijving is gegenereerd met zeer hoge betrouwbaarheid">
            <a:extLst>
              <a:ext uri="{FF2B5EF4-FFF2-40B4-BE49-F238E27FC236}">
                <a16:creationId xmlns:a16="http://schemas.microsoft.com/office/drawing/2014/main" id="{DE662936-8F2C-4FFF-ACBA-FE4A25CBD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555" y="1811242"/>
            <a:ext cx="2743200" cy="39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09285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6507995" y="442140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5-puntige ster 21"/>
          <p:cNvSpPr/>
          <p:nvPr/>
        </p:nvSpPr>
        <p:spPr>
          <a:xfrm>
            <a:off x="2574435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5-puntige ster 24"/>
          <p:cNvSpPr/>
          <p:nvPr/>
        </p:nvSpPr>
        <p:spPr>
          <a:xfrm>
            <a:off x="1573048" y="1419467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5-puntige ster 26"/>
          <p:cNvSpPr/>
          <p:nvPr/>
        </p:nvSpPr>
        <p:spPr>
          <a:xfrm>
            <a:off x="1035967" y="285684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kstvak 27"/>
          <p:cNvSpPr txBox="1"/>
          <p:nvPr/>
        </p:nvSpPr>
        <p:spPr>
          <a:xfrm>
            <a:off x="312157" y="1332008"/>
            <a:ext cx="178945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Europese </a:t>
            </a:r>
            <a:endParaRPr lang="nl-BE" sz="2400" b="1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quiz </a:t>
            </a:r>
            <a:endParaRPr lang="nl-BE" sz="2400" b="1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3165986" y="2265784"/>
            <a:ext cx="3039643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70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159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2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79512" y="5805264"/>
            <a:ext cx="2304256" cy="100811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5-puntige ster 21"/>
          <p:cNvSpPr/>
          <p:nvPr/>
        </p:nvSpPr>
        <p:spPr>
          <a:xfrm>
            <a:off x="2584874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5-puntige ster 24"/>
          <p:cNvSpPr/>
          <p:nvPr/>
        </p:nvSpPr>
        <p:spPr>
          <a:xfrm>
            <a:off x="2673921" y="38498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5-puntige ster 26"/>
          <p:cNvSpPr/>
          <p:nvPr/>
        </p:nvSpPr>
        <p:spPr>
          <a:xfrm>
            <a:off x="1035967" y="286727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kstvak 27"/>
          <p:cNvSpPr txBox="1"/>
          <p:nvPr/>
        </p:nvSpPr>
        <p:spPr>
          <a:xfrm>
            <a:off x="329589" y="227971"/>
            <a:ext cx="269044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Een cadeautje…</a:t>
            </a:r>
          </a:p>
        </p:txBody>
      </p:sp>
      <p:sp>
        <p:nvSpPr>
          <p:cNvPr id="30" name="5-puntige ster 29"/>
          <p:cNvSpPr/>
          <p:nvPr/>
        </p:nvSpPr>
        <p:spPr>
          <a:xfrm>
            <a:off x="1554863" y="141833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ekstvak 31"/>
          <p:cNvSpPr txBox="1"/>
          <p:nvPr/>
        </p:nvSpPr>
        <p:spPr>
          <a:xfrm>
            <a:off x="3013537" y="2451762"/>
            <a:ext cx="3172284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BE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Gefeliciteerd!! Jullie zijn nu echte </a:t>
            </a:r>
            <a:r>
              <a:rPr lang="nl-BE" sz="28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EUropa</a:t>
            </a:r>
            <a:r>
              <a:rPr lang="nl-BE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BE" sz="28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Xperts</a:t>
            </a:r>
            <a:r>
              <a:rPr lang="nl-BE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! </a:t>
            </a:r>
            <a:r>
              <a:rPr lang="nl-BE" sz="3600" b="1" dirty="0">
                <a:solidFill>
                  <a:srgbClr val="FFCC00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</a:t>
            </a:r>
            <a:endParaRPr lang="nl-BE" sz="3600" b="1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354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491880" y="685599"/>
            <a:ext cx="541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sz="2400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handleiding</a:t>
            </a: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voor </a:t>
            </a:r>
            <a:b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Europese landen</a:t>
            </a:r>
            <a:endParaRPr lang="nl-BE" sz="240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697438" y="1890713"/>
            <a:ext cx="300755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= het </a:t>
            </a:r>
            <a:r>
              <a:rPr lang="nl-NL" sz="28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‘VERDRAG’</a:t>
            </a:r>
            <a:endParaRPr lang="nl-BE" sz="2800" b="1" dirty="0">
              <a:solidFill>
                <a:srgbClr val="FFCC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89" y="2788051"/>
            <a:ext cx="5564919" cy="3700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7" r="-401"/>
          <a:stretch/>
        </p:blipFill>
        <p:spPr>
          <a:xfrm>
            <a:off x="0" y="79131"/>
            <a:ext cx="3209825" cy="6778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5-puntige ster 8"/>
          <p:cNvSpPr/>
          <p:nvPr/>
        </p:nvSpPr>
        <p:spPr>
          <a:xfrm>
            <a:off x="8605490" y="6242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8717405" y="92450"/>
            <a:ext cx="27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" name="Rechthoek 10"/>
          <p:cNvSpPr/>
          <p:nvPr/>
        </p:nvSpPr>
        <p:spPr>
          <a:xfrm>
            <a:off x="3555027" y="66074"/>
            <a:ext cx="4572085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Stap 2:</a:t>
            </a:r>
            <a:r>
              <a:rPr lang="nl-NL" sz="24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spelregels afspreken</a:t>
            </a:r>
          </a:p>
        </p:txBody>
      </p:sp>
    </p:spTree>
    <p:extLst>
      <p:ext uri="{BB962C8B-B14F-4D97-AF65-F5344CB8AC3E}">
        <p14:creationId xmlns:p14="http://schemas.microsoft.com/office/powerpoint/2010/main" val="1975238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5FC838A00AA4A9FE8A5D8DAF2797B" ma:contentTypeVersion="4" ma:contentTypeDescription="Een nieuw document maken." ma:contentTypeScope="" ma:versionID="c1cda1f2046b53b8ea713936d494f691">
  <xsd:schema xmlns:xsd="http://www.w3.org/2001/XMLSchema" xmlns:xs="http://www.w3.org/2001/XMLSchema" xmlns:p="http://schemas.microsoft.com/office/2006/metadata/properties" xmlns:ns2="0ddcf4bf-01e6-41ff-965c-4690729d85d6" xmlns:ns3="abad7ada-0d23-403f-9f47-4ac83507025c" targetNamespace="http://schemas.microsoft.com/office/2006/metadata/properties" ma:root="true" ma:fieldsID="cb5894825684b07a9816168a665c242b" ns2:_="" ns3:_="">
    <xsd:import namespace="0ddcf4bf-01e6-41ff-965c-4690729d85d6"/>
    <xsd:import namespace="abad7ada-0d23-403f-9f47-4ac8350702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cf4bf-01e6-41ff-965c-4690729d85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d7ada-0d23-403f-9f47-4ac8350702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ad7ada-0d23-403f-9f47-4ac83507025c">
      <UserInfo>
        <DisplayName>EL ISSATI Nadia (GRIF)</DisplayName>
        <AccountId>70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DF5B7F-C2AB-4B22-A3A5-4909E2B67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dcf4bf-01e6-41ff-965c-4690729d85d6"/>
    <ds:schemaRef ds:uri="abad7ada-0d23-403f-9f47-4ac8350702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3938AD-0ACF-4AA8-A743-F9570130786C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0ddcf4bf-01e6-41ff-965c-4690729d85d6"/>
    <ds:schemaRef ds:uri="abad7ada-0d23-403f-9f47-4ac83507025c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B4D4C40-95B0-4022-AD1F-7B594B8CD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1371</Words>
  <Application>Microsoft Office PowerPoint</Application>
  <PresentationFormat>Diavoorstelling (4:3)</PresentationFormat>
  <Paragraphs>379</Paragraphs>
  <Slides>85</Slides>
  <Notes>27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85</vt:i4>
      </vt:variant>
    </vt:vector>
  </HeadingPairs>
  <TitlesOfParts>
    <vt:vector size="98" baseType="lpstr">
      <vt:lpstr>ＭＳ Ｐゴシック</vt:lpstr>
      <vt:lpstr>Arial</vt:lpstr>
      <vt:lpstr>BentonSans-Bold</vt:lpstr>
      <vt:lpstr>BentonSansComp-Medium</vt:lpstr>
      <vt:lpstr>BentonSansCond-Regular</vt:lpstr>
      <vt:lpstr>Interstate</vt:lpstr>
      <vt:lpstr>Lucida Grande</vt:lpstr>
      <vt:lpstr>Segoe UI</vt:lpstr>
      <vt:lpstr>Tahoma</vt:lpstr>
      <vt:lpstr>Times New Roman</vt:lpstr>
      <vt:lpstr>Verdana</vt:lpstr>
      <vt:lpstr>Wingdings</vt:lpstr>
      <vt:lpstr>provincie_antwerpen_ppt_verdana</vt:lpstr>
      <vt:lpstr>“EUropa Xpert” … in 100 minuten</vt:lpstr>
      <vt:lpstr>PowerPoint-presentatie</vt:lpstr>
      <vt:lpstr>PowerPoint-presentatie</vt:lpstr>
      <vt:lpstr>PowerPoint-presentatie</vt:lpstr>
      <vt:lpstr>Waarom &amp; hoe de Europese landen gingen samenwerken…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doet de EU?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Wie zit er in de EU?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Kleiner én groter</vt:lpstr>
      <vt:lpstr>PowerPoint-presentatie</vt:lpstr>
      <vt:lpstr>PowerPoint-presentatie</vt:lpstr>
      <vt:lpstr>PowerPoint-presentatie</vt:lpstr>
      <vt:lpstr>PowerPoint-presentatie</vt:lpstr>
      <vt:lpstr>Ministerraad!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je éigen mening?</vt:lpstr>
      <vt:lpstr>PowerPoint-presentatie</vt:lpstr>
      <vt:lpstr>PowerPoint-presentatie</vt:lpstr>
      <vt:lpstr>PowerPoint-presentatie</vt:lpstr>
      <vt:lpstr>PAUZE</vt:lpstr>
      <vt:lpstr>PowerPoint-presentatie</vt:lpstr>
      <vt:lpstr>Symbolen</vt:lpstr>
      <vt:lpstr>PowerPoint-presentatie</vt:lpstr>
      <vt:lpstr>PowerPoint-presentatie</vt:lpstr>
      <vt:lpstr>Hoe werkt de EU?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Europees Parlement!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Europese quiz!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PROVANT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JOCHEMS Jeroen</dc:creator>
  <cp:lastModifiedBy>ROBBEN Lies</cp:lastModifiedBy>
  <cp:revision>40</cp:revision>
  <cp:lastPrinted>2019-11-14T12:49:27Z</cp:lastPrinted>
  <dcterms:created xsi:type="dcterms:W3CDTF">2014-03-10T14:34:07Z</dcterms:created>
  <dcterms:modified xsi:type="dcterms:W3CDTF">2021-02-11T15:18:15Z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0x010100FD95FC838A00AA4A9FE8A5D8DAF2797B</vt:lpwstr>
  </property>
  <property fmtid="{D5CDD505-2E9C-101B-9397-08002B2CF9AE}" pid="3" name="AuthorIds_UIVersion_512">
    <vt:lpwstr>23</vt:lpwstr>
  </property>
  <property fmtid="{D5CDD505-2E9C-101B-9397-08002B2CF9AE}" pid="4" name="AuthorIds_UIVersion_1536">
    <vt:lpwstr>23</vt:lpwstr>
  </property>
  <property fmtid="{D5CDD505-2E9C-101B-9397-08002B2CF9AE}" pid="5" name="SharedWithUsers">
    <vt:lpwstr>612;#ROBBEN Lies</vt:lpwstr>
  </property>
</Properties>
</file>